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39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40" r:id="rId85"/>
    <p:sldId id="341" r:id="rId86"/>
  </p:sldIdLst>
  <p:sldSz cx="5765800" cy="3244850"/>
  <p:notesSz cx="5765800" cy="3244850"/>
  <p:embeddedFontLst>
    <p:embeddedFont>
      <p:font typeface="Book Antiqua" panose="02040602050305030304" pitchFamily="18" charset="0"/>
      <p:regular r:id="rId88"/>
      <p:bold r:id="rId89"/>
      <p:italic r:id="rId90"/>
      <p:boldItalic r:id="rId91"/>
    </p:embeddedFont>
    <p:embeddedFont>
      <p:font typeface="Cambria Math" panose="02040503050406030204" pitchFamily="18" charset="0"/>
      <p:regular r:id="rId92"/>
    </p:embeddedFont>
    <p:embeddedFont>
      <p:font typeface="Georgia" panose="02040502050405020303" pitchFamily="18" charset="0"/>
      <p:regular r:id="rId93"/>
      <p:bold r:id="rId94"/>
      <p:italic r:id="rId95"/>
      <p:boldItalic r:id="rId96"/>
    </p:embeddedFont>
    <p:embeddedFont>
      <p:font typeface="Roboto" panose="02000000000000000000" pitchFamily="2" charset="0"/>
      <p:regular r:id="rId97"/>
      <p:bold r:id="rId98"/>
      <p:italic r:id="rId99"/>
      <p:boldItalic r:id="rId100"/>
    </p:embeddedFont>
    <p:embeddedFont>
      <p:font typeface="Tahoma" panose="020B0604030504040204" pitchFamily="34" charset="0"/>
      <p:regular r:id="rId101"/>
      <p:bold r:id="rId102"/>
    </p:embeddedFont>
    <p:embeddedFont>
      <p:font typeface="Trebuchet MS" panose="020B0603020202020204" pitchFamily="34" charset="0"/>
      <p:regular r:id="rId103"/>
      <p:bold r:id="rId104"/>
      <p:italic r:id="rId105"/>
      <p:boldItalic r:id="rId106"/>
    </p:embeddedFont>
    <p:embeddedFont>
      <p:font typeface="Verdana" panose="020B0604030504040204" pitchFamily="34" charset="0"/>
      <p:regular r:id="rId107"/>
      <p:bold r:id="rId108"/>
      <p:italic r:id="rId109"/>
      <p:boldItalic r:id="rId1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11" roundtripDataSignature="AMtx7minPgLV7S66s3+v5qC2ncWtnfPl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C555CE9-3C98-419E-9F7E-2F37518711B7}">
  <a:tblStyle styleId="{BC555CE9-3C98-419E-9F7E-2F37518711B7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DBB64B1-6909-48FD-9E19-2339804D437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1" d="100"/>
          <a:sy n="201" d="100"/>
        </p:scale>
        <p:origin x="351" y="7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2.fntdata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font" Target="fonts/font20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5.fntdata"/><Relationship Id="rId5" Type="http://schemas.openxmlformats.org/officeDocument/2006/relationships/slide" Target="slides/slide4.xml"/><Relationship Id="rId90" Type="http://schemas.openxmlformats.org/officeDocument/2006/relationships/font" Target="fonts/font3.fntdata"/><Relationship Id="rId95" Type="http://schemas.openxmlformats.org/officeDocument/2006/relationships/font" Target="fonts/font8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6.fntdata"/><Relationship Id="rId108" Type="http://schemas.openxmlformats.org/officeDocument/2006/relationships/font" Target="fonts/font21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font" Target="fonts/font4.fntdata"/><Relationship Id="rId96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9.fntdata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7.fntdata"/><Relationship Id="rId99" Type="http://schemas.openxmlformats.org/officeDocument/2006/relationships/font" Target="fonts/font12.fntdata"/><Relationship Id="rId10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22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0.fntdata"/><Relationship Id="rId104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110" Type="http://schemas.openxmlformats.org/officeDocument/2006/relationships/font" Target="fonts/font23.fntdata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3.fntdata"/><Relationship Id="rId105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6.fntdata"/><Relationship Id="rId98" Type="http://schemas.openxmlformats.org/officeDocument/2006/relationships/font" Target="fonts/font1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font" Target="fonts/font1.fntdata"/><Relationship Id="rId111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61150" y="243350"/>
            <a:ext cx="384405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1150" y="243350"/>
            <a:ext cx="384405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1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1150" y="243350"/>
            <a:ext cx="384405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1150" y="243350"/>
            <a:ext cx="384405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f8cdc83de_0_23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g31f8cdc83d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1150" y="243350"/>
            <a:ext cx="384420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208c8cad62_0_0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3208c8cad6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1150" y="243350"/>
            <a:ext cx="384420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f8cdc83de_0_38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g31f8cdc83de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1150" y="243350"/>
            <a:ext cx="384405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f8cdc83de_0_56:notes"/>
          <p:cNvSpPr txBox="1">
            <a:spLocks noGrp="1"/>
          </p:cNvSpPr>
          <p:nvPr>
            <p:ph type="body" idx="1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31f8cdc83de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9391" y="243358"/>
            <a:ext cx="512760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1f8cdc83de_0_145:notes"/>
          <p:cNvSpPr txBox="1">
            <a:spLocks noGrp="1"/>
          </p:cNvSpPr>
          <p:nvPr>
            <p:ph type="body" idx="1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31f8cdc83de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9391" y="243358"/>
            <a:ext cx="512760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1f8cdc83de_0_153:notes"/>
          <p:cNvSpPr txBox="1">
            <a:spLocks noGrp="1"/>
          </p:cNvSpPr>
          <p:nvPr>
            <p:ph type="body" idx="1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31f8cdc83de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9391" y="243358"/>
            <a:ext cx="512760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1150" y="243350"/>
            <a:ext cx="384405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1150" y="243350"/>
            <a:ext cx="384405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1f8cdc83de_0_949:notes"/>
          <p:cNvSpPr txBox="1">
            <a:spLocks noGrp="1"/>
          </p:cNvSpPr>
          <p:nvPr>
            <p:ph type="body" idx="1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31f8cdc83de_0_9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1f8cdc83de_0_867:notes"/>
          <p:cNvSpPr txBox="1">
            <a:spLocks noGrp="1"/>
          </p:cNvSpPr>
          <p:nvPr>
            <p:ph type="body" idx="1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31f8cdc83de_0_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9391" y="243358"/>
            <a:ext cx="512760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1f8cdc83de_0_1017:notes"/>
          <p:cNvSpPr txBox="1">
            <a:spLocks noGrp="1"/>
          </p:cNvSpPr>
          <p:nvPr>
            <p:ph type="body" idx="1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31f8cdc83de_0_1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9391" y="243358"/>
            <a:ext cx="512760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1f8cdc83de_0_1024:notes"/>
          <p:cNvSpPr txBox="1">
            <a:spLocks noGrp="1"/>
          </p:cNvSpPr>
          <p:nvPr>
            <p:ph type="body" idx="1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31f8cdc83de_0_1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9391" y="243358"/>
            <a:ext cx="512760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1f8cdc83de_0_1030:notes"/>
          <p:cNvSpPr txBox="1">
            <a:spLocks noGrp="1"/>
          </p:cNvSpPr>
          <p:nvPr>
            <p:ph type="body" idx="1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31f8cdc83de_0_10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9391" y="243358"/>
            <a:ext cx="512760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1f8cdc83de_0_1585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31f8cdc83de_0_1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1150" y="243350"/>
            <a:ext cx="384420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1f8cdc83de_0_1638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31f8cdc83de_0_1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1150" y="243350"/>
            <a:ext cx="384420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1f8cdc83de_0_1652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31f8cdc83de_0_1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1f8cdc83de_0_1662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31f8cdc83de_0_1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1150" y="243350"/>
            <a:ext cx="384420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1f8cdc83de_0_1672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31f8cdc83de_0_16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1150" y="243350"/>
            <a:ext cx="384420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1f8cdc83de_0_0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g31f8cdc83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1150" y="243350"/>
            <a:ext cx="384420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1f8cdc83de_0_1682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31f8cdc83de_0_1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1150" y="243350"/>
            <a:ext cx="384420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1f8cdc83de_0_1692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g31f8cdc83de_0_1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1150" y="243350"/>
            <a:ext cx="384420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1ff6e4d82b_0_36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31ff6e4d82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1150" y="243350"/>
            <a:ext cx="384420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1ff6e4d82b_0_45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31ff6e4d82b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1150" y="243350"/>
            <a:ext cx="384420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1f8cdc83de_0_1631:notes"/>
          <p:cNvSpPr txBox="1">
            <a:spLocks noGrp="1"/>
          </p:cNvSpPr>
          <p:nvPr>
            <p:ph type="body" idx="1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31f8cdc83de_0_1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9391" y="243358"/>
            <a:ext cx="512760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1f8cdc83de_0_1234:notes"/>
          <p:cNvSpPr txBox="1">
            <a:spLocks noGrp="1"/>
          </p:cNvSpPr>
          <p:nvPr>
            <p:ph type="body" idx="1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31f8cdc83de_0_1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9391" y="243358"/>
            <a:ext cx="512760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1f8cdc83de_0_1241:notes"/>
          <p:cNvSpPr txBox="1">
            <a:spLocks noGrp="1"/>
          </p:cNvSpPr>
          <p:nvPr>
            <p:ph type="body" idx="1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31f8cdc83de_0_1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9391" y="243358"/>
            <a:ext cx="512760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1f8cdc83de_0_1247:notes"/>
          <p:cNvSpPr txBox="1">
            <a:spLocks noGrp="1"/>
          </p:cNvSpPr>
          <p:nvPr>
            <p:ph type="body" idx="1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31f8cdc83de_0_1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9391" y="243358"/>
            <a:ext cx="512760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1f8cdc83de_0_1253:notes"/>
          <p:cNvSpPr txBox="1">
            <a:spLocks noGrp="1"/>
          </p:cNvSpPr>
          <p:nvPr>
            <p:ph type="body" idx="1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31f8cdc83de_0_1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9391" y="243358"/>
            <a:ext cx="512760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1f8cdc83de_0_1161:notes"/>
          <p:cNvSpPr txBox="1">
            <a:spLocks noGrp="1"/>
          </p:cNvSpPr>
          <p:nvPr>
            <p:ph type="body" idx="1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31f8cdc83de_0_1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9391" y="243358"/>
            <a:ext cx="512760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1150" y="243350"/>
            <a:ext cx="384405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7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1ff6e4d82b_0_0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31ff6e4d8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9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1f8cdc83de_0_1328:notes"/>
          <p:cNvSpPr txBox="1">
            <a:spLocks noGrp="1"/>
          </p:cNvSpPr>
          <p:nvPr>
            <p:ph type="body" idx="1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g31f8cdc83de_0_1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9391" y="243358"/>
            <a:ext cx="512760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1f8cdc83de_0_1512:notes"/>
          <p:cNvSpPr txBox="1">
            <a:spLocks noGrp="1"/>
          </p:cNvSpPr>
          <p:nvPr>
            <p:ph type="body" idx="1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g31f8cdc83de_0_1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9391" y="243358"/>
            <a:ext cx="512760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1f8cdc83de_0_1518:notes"/>
          <p:cNvSpPr txBox="1">
            <a:spLocks noGrp="1"/>
          </p:cNvSpPr>
          <p:nvPr>
            <p:ph type="body" idx="1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g31f8cdc83de_0_1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9391" y="243358"/>
            <a:ext cx="512760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1f8cdc83de_0_1523:notes"/>
          <p:cNvSpPr txBox="1">
            <a:spLocks noGrp="1"/>
          </p:cNvSpPr>
          <p:nvPr>
            <p:ph type="body" idx="1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g31f8cdc83de_0_1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9391" y="243358"/>
            <a:ext cx="512760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1f8cdc83de_0_1528:notes"/>
          <p:cNvSpPr txBox="1">
            <a:spLocks noGrp="1"/>
          </p:cNvSpPr>
          <p:nvPr>
            <p:ph type="body" idx="1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g31f8cdc83de_0_1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9391" y="243358"/>
            <a:ext cx="512760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1f8cdc83de_0_1533:notes"/>
          <p:cNvSpPr txBox="1">
            <a:spLocks noGrp="1"/>
          </p:cNvSpPr>
          <p:nvPr>
            <p:ph type="body" idx="1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g31f8cdc83de_0_1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9391" y="243358"/>
            <a:ext cx="512760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1f8cdc83de_0_1747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g31f8cdc83de_0_17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1150" y="243350"/>
            <a:ext cx="384420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1f8cdc83de_0_1552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g31f8cdc83de_0_1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1150" y="243350"/>
            <a:ext cx="384420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1f8cdc83de_0_1755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g31f8cdc83de_0_1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1f8cdc83de_0_2011:notes"/>
          <p:cNvSpPr txBox="1">
            <a:spLocks noGrp="1"/>
          </p:cNvSpPr>
          <p:nvPr>
            <p:ph type="body" idx="1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g31f8cdc83de_0_2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1f8cdc83de_0_1769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g31f8cdc83de_0_1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1150" y="243350"/>
            <a:ext cx="384420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1f8cdc83de_0_1779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g31f8cdc83de_0_1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1150" y="243350"/>
            <a:ext cx="384420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1f8cdc83de_0_1788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g31f8cdc83de_0_17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1150" y="243350"/>
            <a:ext cx="384420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1f8cdc83de_0_1797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g31f8cdc83de_0_1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1150" y="243350"/>
            <a:ext cx="384420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1f8cdc83de_0_1806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g31f8cdc83de_0_18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1150" y="243350"/>
            <a:ext cx="384420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1f8cdc83de_0_1887:notes"/>
          <p:cNvSpPr txBox="1">
            <a:spLocks noGrp="1"/>
          </p:cNvSpPr>
          <p:nvPr>
            <p:ph type="body" idx="1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g31f8cdc83de_0_18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9391" y="243358"/>
            <a:ext cx="512760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1f8cdc83de_0_2081:notes"/>
          <p:cNvSpPr txBox="1">
            <a:spLocks noGrp="1"/>
          </p:cNvSpPr>
          <p:nvPr>
            <p:ph type="body" idx="1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g31f8cdc83de_0_20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9391" y="243358"/>
            <a:ext cx="512760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1f8cdc83de_0_2092:notes"/>
          <p:cNvSpPr txBox="1">
            <a:spLocks noGrp="1"/>
          </p:cNvSpPr>
          <p:nvPr>
            <p:ph type="body" idx="1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g31f8cdc83de_0_20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9391" y="243358"/>
            <a:ext cx="512760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1150" y="243350"/>
            <a:ext cx="384405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1f8cdc83de_0_2099:notes"/>
          <p:cNvSpPr txBox="1">
            <a:spLocks noGrp="1"/>
          </p:cNvSpPr>
          <p:nvPr>
            <p:ph type="body" idx="1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g31f8cdc83de_0_2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9391" y="243358"/>
            <a:ext cx="512760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1f8cdc83de_0_2105:notes"/>
          <p:cNvSpPr txBox="1">
            <a:spLocks noGrp="1"/>
          </p:cNvSpPr>
          <p:nvPr>
            <p:ph type="body" idx="1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g31f8cdc83de_0_2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9391" y="243358"/>
            <a:ext cx="512760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1f8cdc83de_0_2111:notes"/>
          <p:cNvSpPr txBox="1">
            <a:spLocks noGrp="1"/>
          </p:cNvSpPr>
          <p:nvPr>
            <p:ph type="body" idx="1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g31f8cdc83de_0_2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9391" y="243358"/>
            <a:ext cx="512760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1f8cdc83de_0_2126:notes"/>
          <p:cNvSpPr txBox="1">
            <a:spLocks noGrp="1"/>
          </p:cNvSpPr>
          <p:nvPr>
            <p:ph type="body" idx="1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g31f8cdc83de_0_2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9391" y="243358"/>
            <a:ext cx="512760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1ff6e4d82b_0_11:notes"/>
          <p:cNvSpPr txBox="1">
            <a:spLocks noGrp="1"/>
          </p:cNvSpPr>
          <p:nvPr>
            <p:ph type="body" idx="1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g31ff6e4d82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9391" y="243358"/>
            <a:ext cx="512760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1f8cdc83de_0_1879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g31f8cdc83de_0_18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1150" y="243350"/>
            <a:ext cx="384420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21ef0433ab_4_2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g321ef0433ab_4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21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1150" y="243350"/>
            <a:ext cx="384405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1ff6e4d82b_0_21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g31ff6e4d82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21adffe467_0_0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g321adffe4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9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1150" y="243350"/>
            <a:ext cx="384405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5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1150" y="243350"/>
            <a:ext cx="384405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22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1f8cdc83de_0_168:notes"/>
          <p:cNvSpPr txBox="1">
            <a:spLocks noGrp="1"/>
          </p:cNvSpPr>
          <p:nvPr>
            <p:ph type="body" idx="1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g31f8cdc83de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9391" y="243358"/>
            <a:ext cx="512760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1f8cdc83de_0_455:notes"/>
          <p:cNvSpPr txBox="1">
            <a:spLocks noGrp="1"/>
          </p:cNvSpPr>
          <p:nvPr>
            <p:ph type="body" idx="1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g31f8cdc83de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9391" y="243358"/>
            <a:ext cx="512760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1f8cdc83de_0_463:notes"/>
          <p:cNvSpPr txBox="1">
            <a:spLocks noGrp="1"/>
          </p:cNvSpPr>
          <p:nvPr>
            <p:ph type="body" idx="1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g31f8cdc83de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9391" y="243358"/>
            <a:ext cx="512760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1f8cdc83de_0_471:notes"/>
          <p:cNvSpPr txBox="1">
            <a:spLocks noGrp="1"/>
          </p:cNvSpPr>
          <p:nvPr>
            <p:ph type="body" idx="1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g31f8cdc83de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9391" y="243358"/>
            <a:ext cx="512760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1f8cdc83de_0_479:notes"/>
          <p:cNvSpPr txBox="1">
            <a:spLocks noGrp="1"/>
          </p:cNvSpPr>
          <p:nvPr>
            <p:ph type="body" idx="1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g31f8cdc83de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9391" y="243358"/>
            <a:ext cx="512760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1f8cdc83de_0_487:notes"/>
          <p:cNvSpPr txBox="1">
            <a:spLocks noGrp="1"/>
          </p:cNvSpPr>
          <p:nvPr>
            <p:ph type="body" idx="1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g31f8cdc83de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9391" y="243358"/>
            <a:ext cx="512760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1f8cdc83de_0_494:notes"/>
          <p:cNvSpPr txBox="1">
            <a:spLocks noGrp="1"/>
          </p:cNvSpPr>
          <p:nvPr>
            <p:ph type="body" idx="1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g31f8cdc83de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9391" y="243358"/>
            <a:ext cx="512760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1f8cdc83de_0_500:notes"/>
          <p:cNvSpPr txBox="1">
            <a:spLocks noGrp="1"/>
          </p:cNvSpPr>
          <p:nvPr>
            <p:ph type="body" idx="1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g31f8cdc83de_0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9391" y="243358"/>
            <a:ext cx="512760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1f8cdc83de_0_33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31f8cdc83de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1150" y="243350"/>
            <a:ext cx="384420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31f8cdc83de_0_506:notes"/>
          <p:cNvSpPr txBox="1">
            <a:spLocks noGrp="1"/>
          </p:cNvSpPr>
          <p:nvPr>
            <p:ph type="body" idx="1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g31f8cdc83de_0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9391" y="243358"/>
            <a:ext cx="512760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31f8cdc83de_0_512:notes"/>
          <p:cNvSpPr txBox="1">
            <a:spLocks noGrp="1"/>
          </p:cNvSpPr>
          <p:nvPr>
            <p:ph type="body" idx="1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g31f8cdc83de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9391" y="243358"/>
            <a:ext cx="512760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31f8cdc83de_0_518:notes"/>
          <p:cNvSpPr txBox="1">
            <a:spLocks noGrp="1"/>
          </p:cNvSpPr>
          <p:nvPr>
            <p:ph type="body" idx="1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g31f8cdc83de_0_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9391" y="243358"/>
            <a:ext cx="512760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31f8cdc83de_0_524:notes"/>
          <p:cNvSpPr txBox="1">
            <a:spLocks noGrp="1"/>
          </p:cNvSpPr>
          <p:nvPr>
            <p:ph type="body" idx="1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g31f8cdc83de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9391" y="243358"/>
            <a:ext cx="512760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1f8cdc83de_0_384:notes"/>
          <p:cNvSpPr txBox="1">
            <a:spLocks noGrp="1"/>
          </p:cNvSpPr>
          <p:nvPr>
            <p:ph type="body" idx="1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g31f8cdc83de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21adffe467_0_18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g321adffe46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1150" y="243350"/>
            <a:ext cx="384420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1150" y="243350"/>
            <a:ext cx="384405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7"/>
          <p:cNvSpPr txBox="1">
            <a:spLocks noGrp="1"/>
          </p:cNvSpPr>
          <p:nvPr>
            <p:ph type="title"/>
          </p:nvPr>
        </p:nvSpPr>
        <p:spPr>
          <a:xfrm>
            <a:off x="1565275" y="162305"/>
            <a:ext cx="2635250" cy="285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7"/>
          <p:cNvSpPr txBox="1">
            <a:spLocks noGrp="1"/>
          </p:cNvSpPr>
          <p:nvPr>
            <p:ph type="body" idx="1"/>
          </p:nvPr>
        </p:nvSpPr>
        <p:spPr>
          <a:xfrm>
            <a:off x="171399" y="882066"/>
            <a:ext cx="2570480" cy="169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7"/>
          <p:cNvSpPr txBox="1">
            <a:spLocks noGrp="1"/>
          </p:cNvSpPr>
          <p:nvPr>
            <p:ph type="ftr" idx="11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7"/>
          <p:cNvSpPr txBox="1">
            <a:spLocks noGrp="1"/>
          </p:cNvSpPr>
          <p:nvPr>
            <p:ph type="dt" idx="10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7"/>
          <p:cNvSpPr txBox="1">
            <a:spLocks noGrp="1"/>
          </p:cNvSpPr>
          <p:nvPr>
            <p:ph type="sldNum" idx="12"/>
          </p:nvPr>
        </p:nvSpPr>
        <p:spPr>
          <a:xfrm>
            <a:off x="5347970" y="3104757"/>
            <a:ext cx="245110" cy="11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7785" lvl="0" indent="0">
              <a:lnSpc>
                <a:spcPct val="100000"/>
              </a:lnSpc>
              <a:spcBef>
                <a:spcPts val="0"/>
              </a:spcBef>
              <a:buNone/>
              <a:defRPr sz="600" b="0" i="0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57785" lvl="1" indent="0">
              <a:lnSpc>
                <a:spcPct val="100000"/>
              </a:lnSpc>
              <a:spcBef>
                <a:spcPts val="0"/>
              </a:spcBef>
              <a:buNone/>
              <a:defRPr sz="600" b="0" i="0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57785" lvl="2" indent="0">
              <a:lnSpc>
                <a:spcPct val="100000"/>
              </a:lnSpc>
              <a:spcBef>
                <a:spcPts val="0"/>
              </a:spcBef>
              <a:buNone/>
              <a:defRPr sz="600" b="0" i="0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57785" lvl="3" indent="0">
              <a:lnSpc>
                <a:spcPct val="100000"/>
              </a:lnSpc>
              <a:spcBef>
                <a:spcPts val="0"/>
              </a:spcBef>
              <a:buNone/>
              <a:defRPr sz="600" b="0" i="0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57785" lvl="4" indent="0">
              <a:lnSpc>
                <a:spcPct val="100000"/>
              </a:lnSpc>
              <a:spcBef>
                <a:spcPts val="0"/>
              </a:spcBef>
              <a:buNone/>
              <a:defRPr sz="600" b="0" i="0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57785" lvl="5" indent="0">
              <a:lnSpc>
                <a:spcPct val="100000"/>
              </a:lnSpc>
              <a:spcBef>
                <a:spcPts val="0"/>
              </a:spcBef>
              <a:buNone/>
              <a:defRPr sz="600" b="0" i="0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57785" lvl="6" indent="0">
              <a:lnSpc>
                <a:spcPct val="100000"/>
              </a:lnSpc>
              <a:spcBef>
                <a:spcPts val="0"/>
              </a:spcBef>
              <a:buNone/>
              <a:defRPr sz="600" b="0" i="0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57785" lvl="7" indent="0">
              <a:lnSpc>
                <a:spcPct val="100000"/>
              </a:lnSpc>
              <a:spcBef>
                <a:spcPts val="0"/>
              </a:spcBef>
              <a:buNone/>
              <a:defRPr sz="600" b="0" i="0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57785" lvl="8" indent="0">
              <a:lnSpc>
                <a:spcPct val="100000"/>
              </a:lnSpc>
              <a:spcBef>
                <a:spcPts val="0"/>
              </a:spcBef>
              <a:buNone/>
              <a:defRPr sz="600" b="0" i="0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57785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/27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8"/>
          <p:cNvSpPr txBox="1">
            <a:spLocks noGrp="1"/>
          </p:cNvSpPr>
          <p:nvPr>
            <p:ph type="ftr" idx="11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8"/>
          <p:cNvSpPr txBox="1">
            <a:spLocks noGrp="1"/>
          </p:cNvSpPr>
          <p:nvPr>
            <p:ph type="dt" idx="10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8"/>
          <p:cNvSpPr txBox="1">
            <a:spLocks noGrp="1"/>
          </p:cNvSpPr>
          <p:nvPr>
            <p:ph type="sldNum" idx="12"/>
          </p:nvPr>
        </p:nvSpPr>
        <p:spPr>
          <a:xfrm>
            <a:off x="5347970" y="3104757"/>
            <a:ext cx="245110" cy="11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7785" lvl="0" indent="0">
              <a:lnSpc>
                <a:spcPct val="100000"/>
              </a:lnSpc>
              <a:spcBef>
                <a:spcPts val="0"/>
              </a:spcBef>
              <a:buNone/>
              <a:defRPr sz="600" b="0" i="0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57785" lvl="1" indent="0">
              <a:lnSpc>
                <a:spcPct val="100000"/>
              </a:lnSpc>
              <a:spcBef>
                <a:spcPts val="0"/>
              </a:spcBef>
              <a:buNone/>
              <a:defRPr sz="600" b="0" i="0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57785" lvl="2" indent="0">
              <a:lnSpc>
                <a:spcPct val="100000"/>
              </a:lnSpc>
              <a:spcBef>
                <a:spcPts val="0"/>
              </a:spcBef>
              <a:buNone/>
              <a:defRPr sz="600" b="0" i="0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57785" lvl="3" indent="0">
              <a:lnSpc>
                <a:spcPct val="100000"/>
              </a:lnSpc>
              <a:spcBef>
                <a:spcPts val="0"/>
              </a:spcBef>
              <a:buNone/>
              <a:defRPr sz="600" b="0" i="0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57785" lvl="4" indent="0">
              <a:lnSpc>
                <a:spcPct val="100000"/>
              </a:lnSpc>
              <a:spcBef>
                <a:spcPts val="0"/>
              </a:spcBef>
              <a:buNone/>
              <a:defRPr sz="600" b="0" i="0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57785" lvl="5" indent="0">
              <a:lnSpc>
                <a:spcPct val="100000"/>
              </a:lnSpc>
              <a:spcBef>
                <a:spcPts val="0"/>
              </a:spcBef>
              <a:buNone/>
              <a:defRPr sz="600" b="0" i="0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57785" lvl="6" indent="0">
              <a:lnSpc>
                <a:spcPct val="100000"/>
              </a:lnSpc>
              <a:spcBef>
                <a:spcPts val="0"/>
              </a:spcBef>
              <a:buNone/>
              <a:defRPr sz="600" b="0" i="0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57785" lvl="7" indent="0">
              <a:lnSpc>
                <a:spcPct val="100000"/>
              </a:lnSpc>
              <a:spcBef>
                <a:spcPts val="0"/>
              </a:spcBef>
              <a:buNone/>
              <a:defRPr sz="600" b="0" i="0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57785" lvl="8" indent="0">
              <a:lnSpc>
                <a:spcPct val="100000"/>
              </a:lnSpc>
              <a:spcBef>
                <a:spcPts val="0"/>
              </a:spcBef>
              <a:buNone/>
              <a:defRPr sz="600" b="0" i="0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57785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/27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9"/>
          <p:cNvSpPr txBox="1">
            <a:spLocks noGrp="1"/>
          </p:cNvSpPr>
          <p:nvPr>
            <p:ph type="ctrTitle"/>
          </p:nvPr>
        </p:nvSpPr>
        <p:spPr>
          <a:xfrm>
            <a:off x="1829180" y="165353"/>
            <a:ext cx="1934845" cy="285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9"/>
          <p:cNvSpPr txBox="1">
            <a:spLocks noGrp="1"/>
          </p:cNvSpPr>
          <p:nvPr>
            <p:ph type="subTitle" idx="1"/>
          </p:nvPr>
        </p:nvSpPr>
        <p:spPr>
          <a:xfrm>
            <a:off x="864870" y="1817116"/>
            <a:ext cx="4036060" cy="811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9"/>
          <p:cNvSpPr txBox="1">
            <a:spLocks noGrp="1"/>
          </p:cNvSpPr>
          <p:nvPr>
            <p:ph type="ftr" idx="11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9"/>
          <p:cNvSpPr txBox="1">
            <a:spLocks noGrp="1"/>
          </p:cNvSpPr>
          <p:nvPr>
            <p:ph type="dt" idx="10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9"/>
          <p:cNvSpPr txBox="1">
            <a:spLocks noGrp="1"/>
          </p:cNvSpPr>
          <p:nvPr>
            <p:ph type="sldNum" idx="12"/>
          </p:nvPr>
        </p:nvSpPr>
        <p:spPr>
          <a:xfrm>
            <a:off x="5347970" y="3104757"/>
            <a:ext cx="245110" cy="11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7785" lvl="0" indent="0">
              <a:lnSpc>
                <a:spcPct val="100000"/>
              </a:lnSpc>
              <a:spcBef>
                <a:spcPts val="0"/>
              </a:spcBef>
              <a:buNone/>
              <a:defRPr sz="600" b="0" i="0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57785" lvl="1" indent="0">
              <a:lnSpc>
                <a:spcPct val="100000"/>
              </a:lnSpc>
              <a:spcBef>
                <a:spcPts val="0"/>
              </a:spcBef>
              <a:buNone/>
              <a:defRPr sz="600" b="0" i="0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57785" lvl="2" indent="0">
              <a:lnSpc>
                <a:spcPct val="100000"/>
              </a:lnSpc>
              <a:spcBef>
                <a:spcPts val="0"/>
              </a:spcBef>
              <a:buNone/>
              <a:defRPr sz="600" b="0" i="0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57785" lvl="3" indent="0">
              <a:lnSpc>
                <a:spcPct val="100000"/>
              </a:lnSpc>
              <a:spcBef>
                <a:spcPts val="0"/>
              </a:spcBef>
              <a:buNone/>
              <a:defRPr sz="600" b="0" i="0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57785" lvl="4" indent="0">
              <a:lnSpc>
                <a:spcPct val="100000"/>
              </a:lnSpc>
              <a:spcBef>
                <a:spcPts val="0"/>
              </a:spcBef>
              <a:buNone/>
              <a:defRPr sz="600" b="0" i="0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57785" lvl="5" indent="0">
              <a:lnSpc>
                <a:spcPct val="100000"/>
              </a:lnSpc>
              <a:spcBef>
                <a:spcPts val="0"/>
              </a:spcBef>
              <a:buNone/>
              <a:defRPr sz="600" b="0" i="0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57785" lvl="6" indent="0">
              <a:lnSpc>
                <a:spcPct val="100000"/>
              </a:lnSpc>
              <a:spcBef>
                <a:spcPts val="0"/>
              </a:spcBef>
              <a:buNone/>
              <a:defRPr sz="600" b="0" i="0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57785" lvl="7" indent="0">
              <a:lnSpc>
                <a:spcPct val="100000"/>
              </a:lnSpc>
              <a:spcBef>
                <a:spcPts val="0"/>
              </a:spcBef>
              <a:buNone/>
              <a:defRPr sz="600" b="0" i="0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57785" lvl="8" indent="0">
              <a:lnSpc>
                <a:spcPct val="100000"/>
              </a:lnSpc>
              <a:spcBef>
                <a:spcPts val="0"/>
              </a:spcBef>
              <a:buNone/>
              <a:defRPr sz="600" b="0" i="0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57785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/27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1565275" y="162305"/>
            <a:ext cx="2635250" cy="285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ftr" idx="11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dt" idx="10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0"/>
          <p:cNvSpPr txBox="1">
            <a:spLocks noGrp="1"/>
          </p:cNvSpPr>
          <p:nvPr>
            <p:ph type="sldNum" idx="12"/>
          </p:nvPr>
        </p:nvSpPr>
        <p:spPr>
          <a:xfrm>
            <a:off x="5347970" y="3104757"/>
            <a:ext cx="245110" cy="11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7785" lvl="0" indent="0">
              <a:lnSpc>
                <a:spcPct val="100000"/>
              </a:lnSpc>
              <a:spcBef>
                <a:spcPts val="0"/>
              </a:spcBef>
              <a:buNone/>
              <a:defRPr sz="600" b="0" i="0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57785" lvl="1" indent="0">
              <a:lnSpc>
                <a:spcPct val="100000"/>
              </a:lnSpc>
              <a:spcBef>
                <a:spcPts val="0"/>
              </a:spcBef>
              <a:buNone/>
              <a:defRPr sz="600" b="0" i="0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57785" lvl="2" indent="0">
              <a:lnSpc>
                <a:spcPct val="100000"/>
              </a:lnSpc>
              <a:spcBef>
                <a:spcPts val="0"/>
              </a:spcBef>
              <a:buNone/>
              <a:defRPr sz="600" b="0" i="0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57785" lvl="3" indent="0">
              <a:lnSpc>
                <a:spcPct val="100000"/>
              </a:lnSpc>
              <a:spcBef>
                <a:spcPts val="0"/>
              </a:spcBef>
              <a:buNone/>
              <a:defRPr sz="600" b="0" i="0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57785" lvl="4" indent="0">
              <a:lnSpc>
                <a:spcPct val="100000"/>
              </a:lnSpc>
              <a:spcBef>
                <a:spcPts val="0"/>
              </a:spcBef>
              <a:buNone/>
              <a:defRPr sz="600" b="0" i="0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57785" lvl="5" indent="0">
              <a:lnSpc>
                <a:spcPct val="100000"/>
              </a:lnSpc>
              <a:spcBef>
                <a:spcPts val="0"/>
              </a:spcBef>
              <a:buNone/>
              <a:defRPr sz="600" b="0" i="0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57785" lvl="6" indent="0">
              <a:lnSpc>
                <a:spcPct val="100000"/>
              </a:lnSpc>
              <a:spcBef>
                <a:spcPts val="0"/>
              </a:spcBef>
              <a:buNone/>
              <a:defRPr sz="600" b="0" i="0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57785" lvl="7" indent="0">
              <a:lnSpc>
                <a:spcPct val="100000"/>
              </a:lnSpc>
              <a:spcBef>
                <a:spcPts val="0"/>
              </a:spcBef>
              <a:buNone/>
              <a:defRPr sz="600" b="0" i="0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57785" lvl="8" indent="0">
              <a:lnSpc>
                <a:spcPct val="100000"/>
              </a:lnSpc>
              <a:spcBef>
                <a:spcPts val="0"/>
              </a:spcBef>
              <a:buNone/>
              <a:defRPr sz="600" b="0" i="0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57785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/27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1"/>
          <p:cNvSpPr txBox="1">
            <a:spLocks noGrp="1"/>
          </p:cNvSpPr>
          <p:nvPr>
            <p:ph type="title"/>
          </p:nvPr>
        </p:nvSpPr>
        <p:spPr>
          <a:xfrm>
            <a:off x="1565275" y="162305"/>
            <a:ext cx="2635250" cy="285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1"/>
          <p:cNvSpPr txBox="1">
            <a:spLocks noGrp="1"/>
          </p:cNvSpPr>
          <p:nvPr>
            <p:ph type="body" idx="1"/>
          </p:nvPr>
        </p:nvSpPr>
        <p:spPr>
          <a:xfrm>
            <a:off x="288290" y="746315"/>
            <a:ext cx="2508123" cy="214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1"/>
          <p:cNvSpPr txBox="1">
            <a:spLocks noGrp="1"/>
          </p:cNvSpPr>
          <p:nvPr>
            <p:ph type="body" idx="2"/>
          </p:nvPr>
        </p:nvSpPr>
        <p:spPr>
          <a:xfrm>
            <a:off x="2969387" y="746315"/>
            <a:ext cx="2508123" cy="214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1"/>
          <p:cNvSpPr txBox="1">
            <a:spLocks noGrp="1"/>
          </p:cNvSpPr>
          <p:nvPr>
            <p:ph type="ftr" idx="11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1"/>
          <p:cNvSpPr txBox="1">
            <a:spLocks noGrp="1"/>
          </p:cNvSpPr>
          <p:nvPr>
            <p:ph type="dt" idx="10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1"/>
          <p:cNvSpPr txBox="1">
            <a:spLocks noGrp="1"/>
          </p:cNvSpPr>
          <p:nvPr>
            <p:ph type="sldNum" idx="12"/>
          </p:nvPr>
        </p:nvSpPr>
        <p:spPr>
          <a:xfrm>
            <a:off x="5347970" y="3104757"/>
            <a:ext cx="245110" cy="11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7785" lvl="0" indent="0">
              <a:lnSpc>
                <a:spcPct val="100000"/>
              </a:lnSpc>
              <a:spcBef>
                <a:spcPts val="0"/>
              </a:spcBef>
              <a:buNone/>
              <a:defRPr sz="600" b="0" i="0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57785" lvl="1" indent="0">
              <a:lnSpc>
                <a:spcPct val="100000"/>
              </a:lnSpc>
              <a:spcBef>
                <a:spcPts val="0"/>
              </a:spcBef>
              <a:buNone/>
              <a:defRPr sz="600" b="0" i="0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57785" lvl="2" indent="0">
              <a:lnSpc>
                <a:spcPct val="100000"/>
              </a:lnSpc>
              <a:spcBef>
                <a:spcPts val="0"/>
              </a:spcBef>
              <a:buNone/>
              <a:defRPr sz="600" b="0" i="0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57785" lvl="3" indent="0">
              <a:lnSpc>
                <a:spcPct val="100000"/>
              </a:lnSpc>
              <a:spcBef>
                <a:spcPts val="0"/>
              </a:spcBef>
              <a:buNone/>
              <a:defRPr sz="600" b="0" i="0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57785" lvl="4" indent="0">
              <a:lnSpc>
                <a:spcPct val="100000"/>
              </a:lnSpc>
              <a:spcBef>
                <a:spcPts val="0"/>
              </a:spcBef>
              <a:buNone/>
              <a:defRPr sz="600" b="0" i="0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57785" lvl="5" indent="0">
              <a:lnSpc>
                <a:spcPct val="100000"/>
              </a:lnSpc>
              <a:spcBef>
                <a:spcPts val="0"/>
              </a:spcBef>
              <a:buNone/>
              <a:defRPr sz="600" b="0" i="0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57785" lvl="6" indent="0">
              <a:lnSpc>
                <a:spcPct val="100000"/>
              </a:lnSpc>
              <a:spcBef>
                <a:spcPts val="0"/>
              </a:spcBef>
              <a:buNone/>
              <a:defRPr sz="600" b="0" i="0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57785" lvl="7" indent="0">
              <a:lnSpc>
                <a:spcPct val="100000"/>
              </a:lnSpc>
              <a:spcBef>
                <a:spcPts val="0"/>
              </a:spcBef>
              <a:buNone/>
              <a:defRPr sz="600" b="0" i="0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57785" lvl="8" indent="0">
              <a:lnSpc>
                <a:spcPct val="100000"/>
              </a:lnSpc>
              <a:spcBef>
                <a:spcPts val="0"/>
              </a:spcBef>
              <a:buNone/>
              <a:defRPr sz="600" b="0" i="0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57785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/27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0"/>
            <a:ext cx="5760719" cy="71932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26"/>
          <p:cNvSpPr txBox="1">
            <a:spLocks noGrp="1"/>
          </p:cNvSpPr>
          <p:nvPr>
            <p:ph type="title"/>
          </p:nvPr>
        </p:nvSpPr>
        <p:spPr>
          <a:xfrm>
            <a:off x="1565275" y="162305"/>
            <a:ext cx="2635250" cy="285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 u="none" strike="noStrike" cap="non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26"/>
          <p:cNvSpPr txBox="1">
            <a:spLocks noGrp="1"/>
          </p:cNvSpPr>
          <p:nvPr>
            <p:ph type="body" idx="1"/>
          </p:nvPr>
        </p:nvSpPr>
        <p:spPr>
          <a:xfrm>
            <a:off x="171399" y="882066"/>
            <a:ext cx="2570480" cy="169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6"/>
          <p:cNvSpPr txBox="1">
            <a:spLocks noGrp="1"/>
          </p:cNvSpPr>
          <p:nvPr>
            <p:ph type="ftr" idx="11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26"/>
          <p:cNvSpPr txBox="1">
            <a:spLocks noGrp="1"/>
          </p:cNvSpPr>
          <p:nvPr>
            <p:ph type="dt" idx="10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6"/>
          <p:cNvSpPr txBox="1">
            <a:spLocks noGrp="1"/>
          </p:cNvSpPr>
          <p:nvPr>
            <p:ph type="sldNum" idx="12"/>
          </p:nvPr>
        </p:nvSpPr>
        <p:spPr>
          <a:xfrm>
            <a:off x="5347970" y="3104757"/>
            <a:ext cx="245110" cy="11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7785" lvl="0" indent="0">
              <a:lnSpc>
                <a:spcPct val="100000"/>
              </a:lnSpc>
              <a:spcBef>
                <a:spcPts val="0"/>
              </a:spcBef>
              <a:buNone/>
              <a:defRPr sz="600" b="0" i="0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57785" lvl="1" indent="0">
              <a:lnSpc>
                <a:spcPct val="100000"/>
              </a:lnSpc>
              <a:spcBef>
                <a:spcPts val="0"/>
              </a:spcBef>
              <a:buNone/>
              <a:defRPr sz="600" b="0" i="0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57785" lvl="2" indent="0">
              <a:lnSpc>
                <a:spcPct val="100000"/>
              </a:lnSpc>
              <a:spcBef>
                <a:spcPts val="0"/>
              </a:spcBef>
              <a:buNone/>
              <a:defRPr sz="600" b="0" i="0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57785" lvl="3" indent="0">
              <a:lnSpc>
                <a:spcPct val="100000"/>
              </a:lnSpc>
              <a:spcBef>
                <a:spcPts val="0"/>
              </a:spcBef>
              <a:buNone/>
              <a:defRPr sz="600" b="0" i="0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57785" lvl="4" indent="0">
              <a:lnSpc>
                <a:spcPct val="100000"/>
              </a:lnSpc>
              <a:spcBef>
                <a:spcPts val="0"/>
              </a:spcBef>
              <a:buNone/>
              <a:defRPr sz="600" b="0" i="0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57785" lvl="5" indent="0">
              <a:lnSpc>
                <a:spcPct val="100000"/>
              </a:lnSpc>
              <a:spcBef>
                <a:spcPts val="0"/>
              </a:spcBef>
              <a:buNone/>
              <a:defRPr sz="600" b="0" i="0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57785" lvl="6" indent="0">
              <a:lnSpc>
                <a:spcPct val="100000"/>
              </a:lnSpc>
              <a:spcBef>
                <a:spcPts val="0"/>
              </a:spcBef>
              <a:buNone/>
              <a:defRPr sz="600" b="0" i="0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57785" lvl="7" indent="0">
              <a:lnSpc>
                <a:spcPct val="100000"/>
              </a:lnSpc>
              <a:spcBef>
                <a:spcPts val="0"/>
              </a:spcBef>
              <a:buNone/>
              <a:defRPr sz="600" b="0" i="0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57785" lvl="8" indent="0">
              <a:lnSpc>
                <a:spcPct val="100000"/>
              </a:lnSpc>
              <a:spcBef>
                <a:spcPts val="0"/>
              </a:spcBef>
              <a:buNone/>
              <a:defRPr sz="600" b="0" i="0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57785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/27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slide" Target="slide6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MtQL_ll5KhQ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jp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go.net/en/heap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"/>
          <p:cNvSpPr txBox="1"/>
          <p:nvPr/>
        </p:nvSpPr>
        <p:spPr>
          <a:xfrm>
            <a:off x="1061400" y="1111675"/>
            <a:ext cx="35562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43535" marR="325755" lvl="0" indent="0" algn="ctr" rtl="0">
              <a:lnSpc>
                <a:spcPct val="127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D4452"/>
                </a:solidFill>
                <a:latin typeface="Tahoma"/>
                <a:ea typeface="Tahoma"/>
                <a:cs typeface="Tahoma"/>
                <a:sym typeface="Tahoma"/>
              </a:rPr>
              <a:t>Lecture : Heap, Heap Sort </a:t>
            </a:r>
            <a:endParaRPr sz="13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"/>
          <p:cNvSpPr txBox="1">
            <a:spLocks noGrp="1"/>
          </p:cNvSpPr>
          <p:nvPr>
            <p:ph type="title"/>
          </p:nvPr>
        </p:nvSpPr>
        <p:spPr>
          <a:xfrm>
            <a:off x="2059500" y="103375"/>
            <a:ext cx="2250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Min Heap Property</a:t>
            </a:r>
            <a:endParaRPr/>
          </a:p>
        </p:txBody>
      </p:sp>
      <p:sp>
        <p:nvSpPr>
          <p:cNvPr id="108" name="Google Shape;108;p11"/>
          <p:cNvSpPr txBox="1"/>
          <p:nvPr/>
        </p:nvSpPr>
        <p:spPr>
          <a:xfrm>
            <a:off x="126288" y="424433"/>
            <a:ext cx="5498400" cy="12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1708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marL="288290" lvl="0" indent="-144780" algn="l" rtl="0">
              <a:lnSpc>
                <a:spcPct val="117083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Verdana"/>
              <a:buChar char="•"/>
            </a:pP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Each node </a:t>
            </a:r>
            <a:r>
              <a:rPr lang="en-US" sz="1200" i="1">
                <a:latin typeface="Arial"/>
                <a:ea typeface="Arial"/>
                <a:cs typeface="Arial"/>
                <a:sym typeface="Arial"/>
              </a:rPr>
              <a:t>i </a:t>
            </a:r>
            <a:r>
              <a:rPr lang="en-US" sz="1200" i="1"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1 satisfies the min-heap property:</a:t>
            </a:r>
            <a:br>
              <a:rPr lang="en-US" sz="1200">
                <a:latin typeface="Tahoma"/>
                <a:ea typeface="Tahoma"/>
                <a:cs typeface="Tahoma"/>
                <a:sym typeface="Tahoma"/>
              </a:rPr>
            </a:b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     </a:t>
            </a:r>
            <a:r>
              <a:rPr lang="en-US" sz="1200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  </a:t>
            </a:r>
            <a:r>
              <a:rPr lang="en-US" sz="1200" i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200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[</a:t>
            </a:r>
            <a:r>
              <a:rPr lang="en-US" sz="1200" i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Parent</a:t>
            </a:r>
            <a:r>
              <a:rPr lang="en-US" sz="1200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1200" i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lang="en-US" sz="1200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)] </a:t>
            </a:r>
            <a:r>
              <a:rPr lang="en-US" sz="1200" i="1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≤ </a:t>
            </a:r>
            <a:r>
              <a:rPr lang="en-US" sz="1200" i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200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[</a:t>
            </a:r>
            <a:r>
              <a:rPr lang="en-US" sz="1200" i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200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].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 Here, A[i] is an internal node.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marL="288290" lvl="0" indent="-144780" algn="l" rtl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Verdana"/>
              <a:buChar char="•"/>
            </a:pP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Hence, the </a:t>
            </a:r>
            <a:r>
              <a:rPr lang="en-US" sz="1200" b="1">
                <a:latin typeface="Tahoma"/>
                <a:ea typeface="Tahoma"/>
                <a:cs typeface="Tahoma"/>
                <a:sym typeface="Tahoma"/>
              </a:rPr>
              <a:t>smallest element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 in a min-heap is stored at the </a:t>
            </a:r>
            <a:r>
              <a:rPr lang="en-US" sz="1200" b="1">
                <a:latin typeface="Tahoma"/>
                <a:ea typeface="Tahoma"/>
                <a:cs typeface="Tahoma"/>
                <a:sym typeface="Tahoma"/>
              </a:rPr>
              <a:t>root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.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marL="288290" marR="5080" lvl="0" indent="-145415" algn="l" rtl="0">
              <a:lnSpc>
                <a:spcPct val="115833"/>
              </a:lnSpc>
              <a:spcBef>
                <a:spcPts val="15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Verdana"/>
              <a:buChar char="•"/>
            </a:pPr>
            <a:r>
              <a:rPr lang="en-US" sz="1200" b="1">
                <a:latin typeface="Tahoma"/>
                <a:ea typeface="Tahoma"/>
                <a:cs typeface="Tahoma"/>
                <a:sym typeface="Tahoma"/>
              </a:rPr>
              <a:t>Min-heaps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 commonly implement </a:t>
            </a:r>
            <a:r>
              <a:rPr lang="en-US" sz="1200" b="1">
                <a:latin typeface="Tahoma"/>
                <a:ea typeface="Tahoma"/>
                <a:cs typeface="Tahoma"/>
                <a:sym typeface="Tahoma"/>
              </a:rPr>
              <a:t>priority queues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 which have many applications, e.g., in shortest paths computation.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09" name="Google Shape;10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3411" y="1859280"/>
            <a:ext cx="1804187" cy="117451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1"/>
          <p:cNvSpPr txBox="1"/>
          <p:nvPr/>
        </p:nvSpPr>
        <p:spPr>
          <a:xfrm>
            <a:off x="130860" y="3104757"/>
            <a:ext cx="227329" cy="11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Heaps</a:t>
            </a:r>
            <a:endParaRPr sz="6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/>
          <p:nvPr/>
        </p:nvSpPr>
        <p:spPr>
          <a:xfrm>
            <a:off x="2446147" y="103377"/>
            <a:ext cx="12489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Home Work</a:t>
            </a:r>
            <a:endParaRPr sz="17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6" name="Google Shape;116;p14"/>
          <p:cNvSpPr txBox="1"/>
          <p:nvPr/>
        </p:nvSpPr>
        <p:spPr>
          <a:xfrm>
            <a:off x="130860" y="3104757"/>
            <a:ext cx="227329" cy="11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Heaps</a:t>
            </a:r>
            <a:endParaRPr sz="6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7" name="Google Shape;117;p14"/>
          <p:cNvSpPr txBox="1"/>
          <p:nvPr/>
        </p:nvSpPr>
        <p:spPr>
          <a:xfrm>
            <a:off x="5373370" y="3104757"/>
            <a:ext cx="219710" cy="11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rPr>
              <a:t>18/27</a:t>
            </a:r>
            <a:endParaRPr sz="6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8" name="Google Shape;118;p14"/>
          <p:cNvSpPr txBox="1"/>
          <p:nvPr/>
        </p:nvSpPr>
        <p:spPr>
          <a:xfrm>
            <a:off x="311475" y="416450"/>
            <a:ext cx="5061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Is the array with values (23, 17, 14, 6, 13, 10, 1, 5, 7, 12) a </a:t>
            </a:r>
            <a:r>
              <a:rPr lang="en-US" sz="1100" b="1"/>
              <a:t>max-heap</a:t>
            </a:r>
            <a:r>
              <a:rPr lang="en-US" sz="1100"/>
              <a:t>?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f8cdc83de_0_23"/>
          <p:cNvSpPr txBox="1"/>
          <p:nvPr/>
        </p:nvSpPr>
        <p:spPr>
          <a:xfrm>
            <a:off x="2446147" y="103377"/>
            <a:ext cx="12489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Home Work</a:t>
            </a:r>
            <a:endParaRPr sz="17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4" name="Google Shape;124;g31f8cdc83de_0_23"/>
          <p:cNvSpPr txBox="1"/>
          <p:nvPr/>
        </p:nvSpPr>
        <p:spPr>
          <a:xfrm>
            <a:off x="130860" y="3104757"/>
            <a:ext cx="227400" cy="1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Heaps</a:t>
            </a:r>
            <a:endParaRPr sz="6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5" name="Google Shape;125;g31f8cdc83de_0_23"/>
          <p:cNvSpPr txBox="1"/>
          <p:nvPr/>
        </p:nvSpPr>
        <p:spPr>
          <a:xfrm>
            <a:off x="5373370" y="3104757"/>
            <a:ext cx="219600" cy="1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rPr>
              <a:t>18/27</a:t>
            </a:r>
            <a:endParaRPr sz="6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6" name="Google Shape;126;g31f8cdc83de_0_23"/>
          <p:cNvSpPr txBox="1"/>
          <p:nvPr/>
        </p:nvSpPr>
        <p:spPr>
          <a:xfrm>
            <a:off x="311475" y="416450"/>
            <a:ext cx="5061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Is the array with values (23, 17, 14, 6, 13, 10, 1, 5, 7, 12) a </a:t>
            </a:r>
            <a:r>
              <a:rPr lang="en-US" sz="1100" b="1"/>
              <a:t>max-heap</a:t>
            </a:r>
            <a:r>
              <a:rPr lang="en-US" sz="1100"/>
              <a:t>?</a:t>
            </a:r>
            <a:endParaRPr sz="1100"/>
          </a:p>
        </p:txBody>
      </p:sp>
      <p:pic>
        <p:nvPicPr>
          <p:cNvPr id="127" name="Google Shape;127;g31f8cdc83de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850" y="1113562"/>
            <a:ext cx="2718116" cy="186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208c8cad62_0_0"/>
          <p:cNvSpPr txBox="1"/>
          <p:nvPr/>
        </p:nvSpPr>
        <p:spPr>
          <a:xfrm>
            <a:off x="2446147" y="103377"/>
            <a:ext cx="12489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Home Work</a:t>
            </a:r>
            <a:endParaRPr sz="17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3" name="Google Shape;133;g3208c8cad62_0_0"/>
          <p:cNvSpPr txBox="1"/>
          <p:nvPr/>
        </p:nvSpPr>
        <p:spPr>
          <a:xfrm>
            <a:off x="130860" y="3104757"/>
            <a:ext cx="227400" cy="1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Heaps</a:t>
            </a:r>
            <a:endParaRPr sz="6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4" name="Google Shape;134;g3208c8cad62_0_0"/>
          <p:cNvSpPr txBox="1"/>
          <p:nvPr/>
        </p:nvSpPr>
        <p:spPr>
          <a:xfrm>
            <a:off x="5373370" y="3104757"/>
            <a:ext cx="219600" cy="1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rPr>
              <a:t>18/27</a:t>
            </a:r>
            <a:endParaRPr sz="6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5" name="Google Shape;135;g3208c8cad62_0_0"/>
          <p:cNvSpPr txBox="1"/>
          <p:nvPr/>
        </p:nvSpPr>
        <p:spPr>
          <a:xfrm>
            <a:off x="311475" y="416450"/>
            <a:ext cx="5061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Is the array with values (23, 17, 14, 6, 13, 10, 1,  5, 7, 12) a </a:t>
            </a:r>
            <a:r>
              <a:rPr lang="en-US" sz="1100" b="1"/>
              <a:t>max-heap</a:t>
            </a:r>
            <a:r>
              <a:rPr lang="en-US" sz="1100"/>
              <a:t>?</a:t>
            </a:r>
            <a:br>
              <a:rPr lang="en-US" sz="1100"/>
            </a:br>
            <a:r>
              <a:rPr lang="en-US" sz="1100"/>
              <a:t>                         </a:t>
            </a:r>
            <a:r>
              <a:rPr lang="en-US" sz="1100" b="1">
                <a:solidFill>
                  <a:srgbClr val="0000FF"/>
                </a:solidFill>
              </a:rPr>
              <a:t>                1   2    3   4    5    6   7  8   9  10</a:t>
            </a:r>
            <a:endParaRPr sz="1100" b="1">
              <a:solidFill>
                <a:srgbClr val="0000FF"/>
              </a:solidFill>
            </a:endParaRPr>
          </a:p>
        </p:txBody>
      </p:sp>
      <p:pic>
        <p:nvPicPr>
          <p:cNvPr id="136" name="Google Shape;136;g3208c8cad6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850" y="1113562"/>
            <a:ext cx="2718116" cy="186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3208c8cad62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0350" y="1115151"/>
            <a:ext cx="2692625" cy="1845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1f8cdc83de_0_38"/>
          <p:cNvSpPr txBox="1"/>
          <p:nvPr/>
        </p:nvSpPr>
        <p:spPr>
          <a:xfrm>
            <a:off x="1683950" y="103375"/>
            <a:ext cx="25101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Operations on max heap</a:t>
            </a:r>
            <a:endParaRPr sz="17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3" name="Google Shape;143;g31f8cdc83de_0_38"/>
          <p:cNvSpPr txBox="1"/>
          <p:nvPr/>
        </p:nvSpPr>
        <p:spPr>
          <a:xfrm>
            <a:off x="130860" y="3104757"/>
            <a:ext cx="227400" cy="1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Heaps</a:t>
            </a:r>
            <a:endParaRPr sz="6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4" name="Google Shape;144;g31f8cdc83de_0_38"/>
          <p:cNvSpPr txBox="1"/>
          <p:nvPr/>
        </p:nvSpPr>
        <p:spPr>
          <a:xfrm>
            <a:off x="5373370" y="3104757"/>
            <a:ext cx="219600" cy="1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rPr>
              <a:t>18/27</a:t>
            </a:r>
            <a:endParaRPr sz="6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5" name="Google Shape;145;g31f8cdc83de_0_38"/>
          <p:cNvSpPr txBox="1"/>
          <p:nvPr/>
        </p:nvSpPr>
        <p:spPr>
          <a:xfrm>
            <a:off x="41075" y="271850"/>
            <a:ext cx="5627400" cy="283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latin typeface="Tahoma"/>
              <a:ea typeface="Tahoma"/>
              <a:cs typeface="Tahoma"/>
              <a:sym typeface="Tahoma"/>
            </a:endParaRPr>
          </a:p>
          <a:p>
            <a:pPr marL="257175" marR="5080" lvl="0" indent="-180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Tahoma"/>
              <a:buChar char="●"/>
            </a:pPr>
            <a:r>
              <a:rPr lang="en-US" sz="105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</a:t>
            </a:r>
            <a:r>
              <a:rPr lang="en-US" sz="1050" b="1" cap="small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ax</a:t>
            </a:r>
            <a:r>
              <a:rPr lang="en-US" sz="105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</a:t>
            </a:r>
            <a:r>
              <a:rPr lang="en-US" sz="1050" b="1" cap="small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heapif</a:t>
            </a:r>
            <a:r>
              <a:rPr lang="en-US" sz="1050" b="1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y</a:t>
            </a:r>
            <a:r>
              <a:rPr lang="en-US" sz="105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1050" b="1" i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A, </a:t>
            </a:r>
            <a:r>
              <a:rPr lang="en-US" sz="1050" b="1" i="1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</a:t>
            </a:r>
            <a:r>
              <a:rPr lang="en-US" sz="1050" b="1" i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05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r>
              <a:rPr lang="en-US" sz="105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– Ensure the heap property of </a:t>
            </a:r>
            <a:r>
              <a:rPr lang="en-US" sz="1050" i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A, array </a:t>
            </a:r>
            <a:r>
              <a:rPr lang="en-US" sz="105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starting at node </a:t>
            </a:r>
            <a:r>
              <a:rPr lang="en-US" sz="1050" i="1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</a:t>
            </a:r>
            <a:r>
              <a:rPr lang="en-US" sz="1050" i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05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 Also known as “</a:t>
            </a:r>
            <a:r>
              <a:rPr lang="en-US" sz="105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sink</a:t>
            </a:r>
            <a:r>
              <a:rPr lang="en-US" sz="105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” operation since it</a:t>
            </a:r>
            <a:r>
              <a:rPr lang="en-US" sz="1050" u="sng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sinks the lighter elements down</a:t>
            </a:r>
            <a:r>
              <a:rPr lang="en-US" sz="105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the tree.</a:t>
            </a:r>
            <a:endParaRPr sz="105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57175" marR="88011" lvl="0" indent="-180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Tahoma"/>
              <a:buChar char="●"/>
            </a:pPr>
            <a:r>
              <a:rPr lang="en-US" sz="1050" b="1" cap="small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heap</a:t>
            </a:r>
            <a:r>
              <a:rPr lang="en-US" sz="105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</a:t>
            </a:r>
            <a:r>
              <a:rPr lang="en-US" sz="1050" b="1" cap="small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</a:t>
            </a:r>
            <a:r>
              <a:rPr lang="en-US" sz="105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lang="en-US" sz="1050" b="1" cap="small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rea</a:t>
            </a:r>
            <a:r>
              <a:rPr lang="en-US" sz="105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</a:t>
            </a:r>
            <a:r>
              <a:rPr lang="en-US" sz="1050" b="1" cap="small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</a:t>
            </a:r>
            <a:r>
              <a:rPr lang="en-US" sz="105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-k</a:t>
            </a:r>
            <a:r>
              <a:rPr lang="en-US" sz="1050" b="1" cap="small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</a:t>
            </a:r>
            <a:r>
              <a:rPr lang="en-US" sz="105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y(</a:t>
            </a:r>
            <a:r>
              <a:rPr lang="en-US" sz="1050" b="1" i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A, </a:t>
            </a:r>
            <a:r>
              <a:rPr lang="en-US" sz="1050" b="1" i="1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</a:t>
            </a:r>
            <a:r>
              <a:rPr lang="en-US" sz="1050" b="1" i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, key </a:t>
            </a:r>
            <a:r>
              <a:rPr lang="en-US" sz="105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r>
              <a:rPr lang="en-US" sz="105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– Increase the value of element at node </a:t>
            </a:r>
            <a:r>
              <a:rPr lang="en-US" sz="1050" i="1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</a:t>
            </a:r>
            <a:r>
              <a:rPr lang="en-US" sz="1050" i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05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</a:t>
            </a:r>
            <a:r>
              <a:rPr lang="en-US" sz="1050" i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key</a:t>
            </a:r>
            <a:r>
              <a:rPr lang="en-US" sz="105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and ensure the heap property of </a:t>
            </a:r>
            <a:r>
              <a:rPr lang="en-US" sz="1050" i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</a:t>
            </a:r>
            <a:r>
              <a:rPr lang="en-US" sz="105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by </a:t>
            </a:r>
            <a:r>
              <a:rPr lang="en-US" sz="1050" u="sng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moving larger elements upwards.</a:t>
            </a:r>
            <a:r>
              <a:rPr lang="en-US" sz="105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br>
              <a:rPr lang="en-US" sz="105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105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Also known as </a:t>
            </a:r>
            <a:r>
              <a:rPr lang="en-US" sz="105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“swim”</a:t>
            </a:r>
            <a:r>
              <a:rPr lang="en-US" sz="105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operation as it </a:t>
            </a:r>
            <a:r>
              <a:rPr lang="en-US" sz="1050" u="sng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moves larger elements upwards</a:t>
            </a:r>
            <a:r>
              <a:rPr lang="en-US" sz="105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sz="105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57175" marR="88011" lvl="0" indent="-180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Tahoma"/>
              <a:buChar char="●"/>
            </a:pPr>
            <a:r>
              <a:rPr lang="en-US" sz="105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</a:t>
            </a:r>
            <a:r>
              <a:rPr lang="en-US" sz="1050" b="1" cap="small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ax</a:t>
            </a:r>
            <a:r>
              <a:rPr lang="en-US" sz="105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</a:t>
            </a:r>
            <a:r>
              <a:rPr lang="en-US" sz="1050" b="1" cap="small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heap</a:t>
            </a:r>
            <a:r>
              <a:rPr lang="en-US" sz="105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</a:t>
            </a:r>
            <a:r>
              <a:rPr lang="en-US" sz="1050" b="1" cap="small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</a:t>
            </a:r>
            <a:r>
              <a:rPr lang="en-US" sz="105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</a:t>
            </a:r>
            <a:r>
              <a:rPr lang="en-US" sz="1050" b="1" cap="small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ert</a:t>
            </a:r>
            <a:r>
              <a:rPr lang="en-US" sz="105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1050" b="1" i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A, key </a:t>
            </a:r>
            <a:r>
              <a:rPr lang="en-US" sz="105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r>
              <a:rPr lang="en-US" sz="105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– Insert </a:t>
            </a:r>
            <a:r>
              <a:rPr lang="en-US" sz="1050" i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key </a:t>
            </a:r>
            <a:r>
              <a:rPr lang="en-US" sz="105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 the heap </a:t>
            </a:r>
            <a:r>
              <a:rPr lang="en-US" sz="1050" i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</a:t>
            </a:r>
            <a:r>
              <a:rPr lang="en-US" sz="105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maintaining </a:t>
            </a:r>
            <a:r>
              <a:rPr lang="en-US" sz="1050" i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</a:t>
            </a:r>
            <a:r>
              <a:rPr lang="en-US" sz="105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’s heap property.</a:t>
            </a:r>
            <a:endParaRPr sz="105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57175" lvl="0" indent="-180975" algn="l" rtl="0">
              <a:lnSpc>
                <a:spcPct val="115000"/>
              </a:lnSpc>
              <a:spcBef>
                <a:spcPts val="335"/>
              </a:spcBef>
              <a:spcAft>
                <a:spcPts val="0"/>
              </a:spcAft>
              <a:buClr>
                <a:srgbClr val="334669"/>
              </a:buClr>
              <a:buSzPts val="1050"/>
              <a:buFont typeface="Verdana"/>
              <a:buChar char="●"/>
            </a:pPr>
            <a:r>
              <a:rPr lang="en-US" sz="1050" b="1" i="1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get_maximum</a:t>
            </a:r>
            <a:r>
              <a:rPr lang="en-US" sz="105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1050" b="1" i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</a:t>
            </a:r>
            <a:r>
              <a:rPr lang="en-US" sz="105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):</a:t>
            </a:r>
            <a:r>
              <a:rPr lang="en-US" sz="105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return element with largest key</a:t>
            </a:r>
            <a:endParaRPr sz="105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57175" lvl="0" indent="-180975" algn="l" rtl="0">
              <a:lnSpc>
                <a:spcPct val="115000"/>
              </a:lnSpc>
              <a:spcBef>
                <a:spcPts val="335"/>
              </a:spcBef>
              <a:spcAft>
                <a:spcPts val="0"/>
              </a:spcAft>
              <a:buClr>
                <a:srgbClr val="334669"/>
              </a:buClr>
              <a:buSzPts val="1050"/>
              <a:buFont typeface="Verdana"/>
              <a:buChar char="●"/>
            </a:pPr>
            <a:r>
              <a:rPr lang="en-US" sz="1050" b="1" cap="small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heap</a:t>
            </a:r>
            <a:r>
              <a:rPr lang="en-US" sz="105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</a:t>
            </a:r>
            <a:r>
              <a:rPr lang="en-US" sz="1050" b="1" cap="small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extra</a:t>
            </a:r>
            <a:r>
              <a:rPr lang="en-US" sz="105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lang="en-US" sz="1050" b="1" cap="small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</a:t>
            </a:r>
            <a:r>
              <a:rPr lang="en-US" sz="105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-m</a:t>
            </a:r>
            <a:r>
              <a:rPr lang="en-US" sz="1050" b="1" cap="small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ax</a:t>
            </a:r>
            <a:r>
              <a:rPr lang="en-US" sz="105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1050" b="1" i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</a:t>
            </a:r>
            <a:r>
              <a:rPr lang="en-US" sz="105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r>
              <a:rPr lang="en-US" sz="105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– Extract the largest element from heap </a:t>
            </a:r>
            <a:r>
              <a:rPr lang="en-US" sz="1050" i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</a:t>
            </a:r>
            <a:r>
              <a:rPr lang="en-US" sz="105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 </a:t>
            </a:r>
            <a:br>
              <a:rPr lang="en-US" sz="105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1050" u="sng" dirty="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Referred as “</a:t>
            </a:r>
            <a:r>
              <a:rPr lang="en-US" sz="1050" u="sng" dirty="0" err="1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Delete_max</a:t>
            </a:r>
            <a:r>
              <a:rPr lang="en-US" sz="1050" u="sng" dirty="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” in the notes</a:t>
            </a:r>
            <a:endParaRPr sz="1050" dirty="0">
              <a:solidFill>
                <a:srgbClr val="C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57175" lvl="0" indent="-180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Tahoma"/>
              <a:buChar char="●"/>
            </a:pPr>
            <a:r>
              <a:rPr lang="en-US" sz="105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bu</a:t>
            </a:r>
            <a:r>
              <a:rPr lang="en-US" sz="1050" b="1" cap="small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il</a:t>
            </a:r>
            <a:r>
              <a:rPr lang="en-US" sz="105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d-m</a:t>
            </a:r>
            <a:r>
              <a:rPr lang="en-US" sz="1050" b="1" cap="small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ax</a:t>
            </a:r>
            <a:r>
              <a:rPr lang="en-US" sz="105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</a:t>
            </a:r>
            <a:r>
              <a:rPr lang="en-US" sz="1050" b="1" cap="small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heap</a:t>
            </a:r>
            <a:r>
              <a:rPr lang="en-US" sz="105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1050" b="1" i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</a:t>
            </a:r>
            <a:r>
              <a:rPr lang="en-US" sz="105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r>
              <a:rPr lang="en-US" sz="105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– Build a max heap given an array </a:t>
            </a:r>
            <a:r>
              <a:rPr lang="en-US" sz="1050" i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</a:t>
            </a:r>
            <a:r>
              <a:rPr lang="en-US" sz="105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sz="1050" u="sng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57175" marR="45085" lvl="0" indent="-180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Tahoma"/>
              <a:buChar char="●"/>
            </a:pPr>
            <a:r>
              <a:rPr lang="en-US" sz="1050" b="1" cap="small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heap</a:t>
            </a:r>
            <a:r>
              <a:rPr lang="en-US" sz="105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so</a:t>
            </a:r>
            <a:r>
              <a:rPr lang="en-US" sz="1050" b="1" cap="small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rt</a:t>
            </a:r>
            <a:r>
              <a:rPr lang="en-US" sz="105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1050" b="1" i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</a:t>
            </a:r>
            <a:r>
              <a:rPr lang="en-US" sz="105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 </a:t>
            </a:r>
            <a:r>
              <a:rPr lang="en-US" sz="105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– Sort the elements in array </a:t>
            </a:r>
            <a:r>
              <a:rPr lang="en-US" sz="1050" i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</a:t>
            </a:r>
            <a:r>
              <a:rPr lang="en-US" sz="105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using the heap operations.</a:t>
            </a:r>
            <a:endParaRPr sz="105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57175" marR="45085" lvl="0" indent="-180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Tahoma"/>
              <a:buChar char="●"/>
            </a:pPr>
            <a:r>
              <a:rPr lang="en-US" sz="1050" b="1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Get_heap_size</a:t>
            </a:r>
            <a:r>
              <a:rPr lang="en-US" sz="105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(): </a:t>
            </a:r>
            <a:r>
              <a:rPr lang="en-US" sz="10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Number of nodes in heap</a:t>
            </a:r>
            <a:endParaRPr sz="105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>
            <a:spLocks noGrp="1"/>
          </p:cNvSpPr>
          <p:nvPr>
            <p:ph type="title"/>
          </p:nvPr>
        </p:nvSpPr>
        <p:spPr>
          <a:xfrm>
            <a:off x="1024550" y="162300"/>
            <a:ext cx="31761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Maintaining the heap property</a:t>
            </a:r>
            <a:endParaRPr/>
          </a:p>
        </p:txBody>
      </p:sp>
      <p:sp>
        <p:nvSpPr>
          <p:cNvPr id="151" name="Google Shape;151;p15"/>
          <p:cNvSpPr txBox="1"/>
          <p:nvPr/>
        </p:nvSpPr>
        <p:spPr>
          <a:xfrm>
            <a:off x="130850" y="755425"/>
            <a:ext cx="2908800" cy="15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5875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marL="158750" lvl="0" indent="-139700" algn="l" rtl="0">
              <a:lnSpc>
                <a:spcPct val="119166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100"/>
              <a:buFont typeface="Verdana"/>
              <a:buChar char="•"/>
            </a:pPr>
            <a:r>
              <a:rPr lang="en-US" sz="1100" b="1">
                <a:latin typeface="Arial"/>
                <a:ea typeface="Arial"/>
                <a:cs typeface="Arial"/>
                <a:sym typeface="Arial"/>
              </a:rPr>
              <a:t>Precondition: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34975" lvl="1" indent="-137795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34669"/>
              </a:buClr>
              <a:buSzPts val="1100"/>
              <a:buFont typeface="Verdana"/>
              <a:buChar char="•"/>
            </a:pP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Subtree rooted at </a:t>
            </a:r>
            <a:r>
              <a:rPr lang="en-US" sz="1100" i="1">
                <a:latin typeface="Arial"/>
                <a:ea typeface="Arial"/>
                <a:cs typeface="Arial"/>
                <a:sym typeface="Arial"/>
              </a:rPr>
              <a:t>Left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1100" i="1">
                <a:latin typeface="Arial"/>
                <a:ea typeface="Arial"/>
                <a:cs typeface="Arial"/>
                <a:sym typeface="Arial"/>
              </a:rPr>
              <a:t>i 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) is max heap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434975" lvl="1" indent="-13779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100"/>
              <a:buFont typeface="Verdana"/>
              <a:buChar char="•"/>
            </a:pP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Subtree rooted at </a:t>
            </a:r>
            <a:r>
              <a:rPr lang="en-US" sz="1100" i="1">
                <a:latin typeface="Arial"/>
                <a:ea typeface="Arial"/>
                <a:cs typeface="Arial"/>
                <a:sym typeface="Arial"/>
              </a:rPr>
              <a:t>Right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1100" i="1">
                <a:latin typeface="Arial"/>
                <a:ea typeface="Arial"/>
                <a:cs typeface="Arial"/>
                <a:sym typeface="Arial"/>
              </a:rPr>
              <a:t>i 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) is max heap</a:t>
            </a:r>
            <a:br>
              <a:rPr lang="en-US" sz="1100">
                <a:latin typeface="Tahoma"/>
                <a:ea typeface="Tahoma"/>
                <a:cs typeface="Tahoma"/>
                <a:sym typeface="Tahoma"/>
              </a:rPr>
            </a:b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158750" lvl="0" indent="-139700" algn="l" rtl="0">
              <a:lnSpc>
                <a:spcPct val="100000"/>
              </a:lnSpc>
              <a:spcBef>
                <a:spcPts val="295"/>
              </a:spcBef>
              <a:spcAft>
                <a:spcPts val="0"/>
              </a:spcAft>
              <a:buClr>
                <a:srgbClr val="334669"/>
              </a:buClr>
              <a:buSzPts val="1100"/>
              <a:buFont typeface="Verdana"/>
              <a:buChar char="•"/>
            </a:pPr>
            <a:r>
              <a:rPr lang="en-US" sz="1100" b="1">
                <a:latin typeface="Arial"/>
                <a:ea typeface="Arial"/>
                <a:cs typeface="Arial"/>
                <a:sym typeface="Arial"/>
              </a:rPr>
              <a:t>Postcondition: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marR="5080" lvl="0" indent="0" algn="l" rtl="0">
              <a:lnSpc>
                <a:spcPct val="98800"/>
              </a:lnSpc>
              <a:spcBef>
                <a:spcPts val="254"/>
              </a:spcBef>
              <a:spcAft>
                <a:spcPts val="0"/>
              </a:spcAft>
              <a:buNone/>
            </a:pP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After </a:t>
            </a:r>
            <a:r>
              <a:rPr lang="en-US" sz="1100" i="1">
                <a:latin typeface="Arial"/>
                <a:ea typeface="Arial"/>
                <a:cs typeface="Arial"/>
                <a:sym typeface="Arial"/>
              </a:rPr>
              <a:t>Max </a:t>
            </a:r>
            <a:r>
              <a:rPr lang="en-US" sz="1100" i="1">
                <a:latin typeface="Verdana"/>
                <a:ea typeface="Verdana"/>
                <a:cs typeface="Verdana"/>
                <a:sym typeface="Verdana"/>
              </a:rPr>
              <a:t>− </a:t>
            </a:r>
            <a:r>
              <a:rPr lang="en-US" sz="1100" i="1">
                <a:latin typeface="Arial"/>
                <a:ea typeface="Arial"/>
                <a:cs typeface="Arial"/>
                <a:sym typeface="Arial"/>
              </a:rPr>
              <a:t>Heapify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1100" i="1"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100" i="1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i="1">
                <a:latin typeface="Arial"/>
                <a:ea typeface="Arial"/>
                <a:cs typeface="Arial"/>
                <a:sym typeface="Arial"/>
              </a:rPr>
              <a:t>i 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) completes, the subtree rooted at i will be a max heap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52" name="Google Shape;15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0425" y="594257"/>
            <a:ext cx="2592650" cy="212374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5"/>
          <p:cNvSpPr txBox="1"/>
          <p:nvPr/>
        </p:nvSpPr>
        <p:spPr>
          <a:xfrm>
            <a:off x="130860" y="3104757"/>
            <a:ext cx="227329" cy="11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Heaps</a:t>
            </a:r>
            <a:endParaRPr sz="6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4" name="Google Shape;154;p15"/>
          <p:cNvSpPr txBox="1"/>
          <p:nvPr/>
        </p:nvSpPr>
        <p:spPr>
          <a:xfrm>
            <a:off x="5373370" y="3104757"/>
            <a:ext cx="219710" cy="11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rPr>
              <a:t>21/27</a:t>
            </a:r>
            <a:endParaRPr sz="6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1f8cdc83de_0_56"/>
          <p:cNvSpPr txBox="1">
            <a:spLocks noGrp="1"/>
          </p:cNvSpPr>
          <p:nvPr>
            <p:ph type="title"/>
          </p:nvPr>
        </p:nvSpPr>
        <p:spPr>
          <a:xfrm>
            <a:off x="932026" y="152175"/>
            <a:ext cx="43215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Example of </a:t>
            </a:r>
            <a:r>
              <a:rPr lang="en-US"/>
              <a:t>m</a:t>
            </a:r>
            <a:r>
              <a:rPr lang="en-US" cap="small"/>
              <a:t>ax</a:t>
            </a:r>
            <a:r>
              <a:rPr lang="en-US"/>
              <a:t>-</a:t>
            </a:r>
            <a:r>
              <a:rPr lang="en-US" cap="small"/>
              <a:t>heapif</a:t>
            </a:r>
            <a:r>
              <a:rPr lang="en-US"/>
              <a:t>y </a:t>
            </a: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(“sink”) operation</a:t>
            </a:r>
            <a:endParaRPr/>
          </a:p>
        </p:txBody>
      </p:sp>
      <p:pic>
        <p:nvPicPr>
          <p:cNvPr id="160" name="Google Shape;160;g31f8cdc83de_0_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2026" y="688324"/>
            <a:ext cx="3331325" cy="227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31f8cdc83de_0_56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Mumit Khan</a:t>
            </a:r>
            <a:endParaRPr sz="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2" name="Google Shape;162;g31f8cdc83de_0_56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13 / 29</a:t>
            </a:r>
            <a:endParaRPr sz="6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1f8cdc83de_0_145"/>
          <p:cNvSpPr txBox="1">
            <a:spLocks noGrp="1"/>
          </p:cNvSpPr>
          <p:nvPr>
            <p:ph type="title"/>
          </p:nvPr>
        </p:nvSpPr>
        <p:spPr>
          <a:xfrm>
            <a:off x="932026" y="152175"/>
            <a:ext cx="43215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Example of </a:t>
            </a:r>
            <a:r>
              <a:rPr lang="en-US"/>
              <a:t>m</a:t>
            </a:r>
            <a:r>
              <a:rPr lang="en-US" cap="small"/>
              <a:t>ax</a:t>
            </a:r>
            <a:r>
              <a:rPr lang="en-US"/>
              <a:t>-</a:t>
            </a:r>
            <a:r>
              <a:rPr lang="en-US" cap="small"/>
              <a:t>heapif</a:t>
            </a:r>
            <a:r>
              <a:rPr lang="en-US"/>
              <a:t>y </a:t>
            </a: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(“sink”) operation</a:t>
            </a:r>
            <a:endParaRPr/>
          </a:p>
        </p:txBody>
      </p:sp>
      <p:sp>
        <p:nvSpPr>
          <p:cNvPr id="168" name="Google Shape;168;g31f8cdc83de_0_145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Mumit Khan</a:t>
            </a:r>
            <a:endParaRPr sz="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9" name="Google Shape;169;g31f8cdc83de_0_145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13 / 29</a:t>
            </a:r>
            <a:endParaRPr sz="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0" name="Google Shape;170;g31f8cdc83de_0_1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813" y="676760"/>
            <a:ext cx="3000743" cy="2049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1f8cdc83de_0_153"/>
          <p:cNvSpPr txBox="1">
            <a:spLocks noGrp="1"/>
          </p:cNvSpPr>
          <p:nvPr>
            <p:ph type="title"/>
          </p:nvPr>
        </p:nvSpPr>
        <p:spPr>
          <a:xfrm>
            <a:off x="932026" y="152175"/>
            <a:ext cx="43215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Example of </a:t>
            </a:r>
            <a:r>
              <a:rPr lang="en-US"/>
              <a:t>m</a:t>
            </a:r>
            <a:r>
              <a:rPr lang="en-US" cap="small"/>
              <a:t>ax</a:t>
            </a:r>
            <a:r>
              <a:rPr lang="en-US"/>
              <a:t>-</a:t>
            </a:r>
            <a:r>
              <a:rPr lang="en-US" cap="small"/>
              <a:t>heapif</a:t>
            </a:r>
            <a:r>
              <a:rPr lang="en-US"/>
              <a:t>y </a:t>
            </a: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(“sink”) operation</a:t>
            </a:r>
            <a:endParaRPr/>
          </a:p>
        </p:txBody>
      </p:sp>
      <p:sp>
        <p:nvSpPr>
          <p:cNvPr id="176" name="Google Shape;176;g31f8cdc83de_0_153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Mumit Khan</a:t>
            </a:r>
            <a:endParaRPr sz="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7" name="Google Shape;177;g31f8cdc83de_0_153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13 / 29</a:t>
            </a:r>
            <a:endParaRPr sz="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8" name="Google Shape;178;g31f8cdc83de_0_1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7488" y="682535"/>
            <a:ext cx="3000743" cy="2049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8"/>
          <p:cNvSpPr txBox="1"/>
          <p:nvPr/>
        </p:nvSpPr>
        <p:spPr>
          <a:xfrm>
            <a:off x="879950" y="94575"/>
            <a:ext cx="40437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394663"/>
                </a:solidFill>
                <a:latin typeface="Arial"/>
                <a:ea typeface="Arial"/>
                <a:cs typeface="Arial"/>
                <a:sym typeface="Arial"/>
              </a:rPr>
              <a:t>Max </a:t>
            </a:r>
            <a:r>
              <a:rPr lang="en-US" sz="1800" i="1">
                <a:solidFill>
                  <a:srgbClr val="394663"/>
                </a:solidFill>
                <a:latin typeface="Verdana"/>
                <a:ea typeface="Verdana"/>
                <a:cs typeface="Verdana"/>
                <a:sym typeface="Verdana"/>
              </a:rPr>
              <a:t>− </a:t>
            </a:r>
            <a:r>
              <a:rPr lang="en-US" sz="1800" i="1">
                <a:solidFill>
                  <a:srgbClr val="394663"/>
                </a:solidFill>
                <a:latin typeface="Arial"/>
                <a:ea typeface="Arial"/>
                <a:cs typeface="Arial"/>
                <a:sym typeface="Arial"/>
              </a:rPr>
              <a:t>Heapify </a:t>
            </a:r>
            <a:r>
              <a:rPr lang="en-US" sz="1700">
                <a:solidFill>
                  <a:srgbClr val="334669"/>
                </a:solidFill>
                <a:latin typeface="Trebuchet MS"/>
                <a:ea typeface="Trebuchet MS"/>
                <a:cs typeface="Trebuchet MS"/>
                <a:sym typeface="Trebuchet MS"/>
              </a:rPr>
              <a:t>(“sink”)</a:t>
            </a:r>
            <a:r>
              <a:rPr lang="en-US" sz="1800">
                <a:solidFill>
                  <a:srgbClr val="394663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Example</a:t>
            </a:r>
            <a:endParaRPr sz="17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4" name="Google Shape;184;p18"/>
          <p:cNvSpPr txBox="1"/>
          <p:nvPr/>
        </p:nvSpPr>
        <p:spPr>
          <a:xfrm>
            <a:off x="358205" y="569950"/>
            <a:ext cx="2878500" cy="1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Tahoma"/>
                <a:ea typeface="Tahoma"/>
                <a:cs typeface="Tahoma"/>
                <a:sym typeface="Tahoma"/>
              </a:rPr>
              <a:t>A= [16, 4, 10, 14, 7, 9, 3, 2, 8, 1]</a:t>
            </a:r>
            <a:endParaRPr sz="105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5" name="Google Shape;185;p18"/>
          <p:cNvSpPr txBox="1"/>
          <p:nvPr/>
        </p:nvSpPr>
        <p:spPr>
          <a:xfrm>
            <a:off x="130860" y="3104757"/>
            <a:ext cx="227329" cy="11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Heaps</a:t>
            </a:r>
            <a:endParaRPr sz="6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86" name="Google Shape;186;p18"/>
          <p:cNvGrpSpPr/>
          <p:nvPr/>
        </p:nvGrpSpPr>
        <p:grpSpPr>
          <a:xfrm>
            <a:off x="127375" y="569947"/>
            <a:ext cx="5570725" cy="2449715"/>
            <a:chOff x="1105725" y="634910"/>
            <a:chExt cx="5570725" cy="2449715"/>
          </a:xfrm>
        </p:grpSpPr>
        <p:pic>
          <p:nvPicPr>
            <p:cNvPr id="187" name="Google Shape;187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215050" y="634910"/>
              <a:ext cx="2461400" cy="2013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1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05725" y="973662"/>
              <a:ext cx="3019799" cy="21109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9" name="Google Shape;189;p18"/>
          <p:cNvSpPr txBox="1"/>
          <p:nvPr/>
        </p:nvSpPr>
        <p:spPr>
          <a:xfrm>
            <a:off x="523443" y="3121710"/>
            <a:ext cx="2040255" cy="89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latin typeface="Calibri"/>
                <a:ea typeface="Calibri"/>
                <a:cs typeface="Calibri"/>
                <a:sym typeface="Calibri"/>
              </a:rPr>
              <a:t>Source: https://www2.hawaii.edu/~nodari/teaching/s18/Notes/Topic-09.html</a:t>
            </a:r>
            <a:endParaRPr sz="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"/>
          <p:cNvSpPr txBox="1"/>
          <p:nvPr/>
        </p:nvSpPr>
        <p:spPr>
          <a:xfrm>
            <a:off x="2279700" y="162300"/>
            <a:ext cx="10098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Overview</a:t>
            </a:r>
            <a:endParaRPr sz="17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0" name="Google Shape;50;p2"/>
          <p:cNvSpPr txBox="1"/>
          <p:nvPr/>
        </p:nvSpPr>
        <p:spPr>
          <a:xfrm>
            <a:off x="125374" y="1071117"/>
            <a:ext cx="13875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29870" lvl="0" indent="-2171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400"/>
              <a:buFont typeface="Tahoma"/>
              <a:buAutoNum type="arabicPeriod"/>
            </a:pPr>
            <a:r>
              <a:rPr lang="en-US" sz="1400" u="sng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Heaps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00000"/>
              </a:lnSpc>
              <a:spcBef>
                <a:spcPts val="475"/>
              </a:spcBef>
              <a:spcAft>
                <a:spcPts val="0"/>
              </a:spcAft>
              <a:buClr>
                <a:srgbClr val="334669"/>
              </a:buClr>
              <a:buSzPts val="1400"/>
              <a:buFont typeface="Tahoma"/>
              <a:buNone/>
            </a:pP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marL="229234" lvl="0" indent="-21653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400"/>
              <a:buFont typeface="Tahoma"/>
              <a:buAutoNum type="arabicPeriod"/>
            </a:pPr>
            <a:r>
              <a:rPr lang="en-US" sz="1400" u="sng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Heapsort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1f8cdc83de_0_949"/>
          <p:cNvSpPr txBox="1">
            <a:spLocks noGrp="1"/>
          </p:cNvSpPr>
          <p:nvPr>
            <p:ph type="title"/>
          </p:nvPr>
        </p:nvSpPr>
        <p:spPr>
          <a:xfrm>
            <a:off x="633025" y="213400"/>
            <a:ext cx="49437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Heap-increase-key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(“swim”) operation</a:t>
            </a:r>
            <a:r>
              <a:rPr lang="en-US"/>
              <a:t>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algorithm</a:t>
            </a:r>
            <a:endParaRPr/>
          </a:p>
        </p:txBody>
      </p:sp>
      <p:sp>
        <p:nvSpPr>
          <p:cNvPr id="201" name="Google Shape;201;g31f8cdc83de_0_949"/>
          <p:cNvSpPr txBox="1"/>
          <p:nvPr/>
        </p:nvSpPr>
        <p:spPr>
          <a:xfrm>
            <a:off x="657626" y="636550"/>
            <a:ext cx="4362900" cy="22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Book Antiqua"/>
                <a:ea typeface="Book Antiqua"/>
                <a:cs typeface="Book Antiqua"/>
                <a:sym typeface="Book Antiqua"/>
              </a:rPr>
              <a:t>heap-increase-key</a:t>
            </a:r>
            <a:r>
              <a:rPr lang="en-US" sz="1100" dirty="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1100" i="1" dirty="0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1100" b="0" i="1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i="1" dirty="0" err="1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100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1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i="1" dirty="0">
                <a:latin typeface="Calibri"/>
                <a:ea typeface="Calibri"/>
                <a:cs typeface="Calibri"/>
                <a:sym typeface="Calibri"/>
              </a:rPr>
              <a:t>key </a:t>
            </a:r>
            <a:r>
              <a:rPr lang="en-US" sz="1100" dirty="0">
                <a:latin typeface="Tahoma"/>
                <a:ea typeface="Tahoma"/>
                <a:cs typeface="Tahoma"/>
                <a:sym typeface="Tahoma"/>
              </a:rPr>
              <a:t>)</a:t>
            </a:r>
            <a:endParaRPr sz="1100" dirty="0">
              <a:latin typeface="Tahoma"/>
              <a:ea typeface="Tahoma"/>
              <a:cs typeface="Tahoma"/>
              <a:sym typeface="Tahoma"/>
            </a:endParaRPr>
          </a:p>
          <a:p>
            <a:pPr marL="220345" lvl="0" indent="-207645" algn="l" rtl="0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SzPts val="1100"/>
              <a:buFont typeface="Calibri"/>
              <a:buAutoNum type="arabicPlain"/>
            </a:pP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if </a:t>
            </a:r>
            <a:r>
              <a:rPr lang="en-US" sz="1100" i="1" dirty="0">
                <a:latin typeface="Calibri"/>
                <a:ea typeface="Calibri"/>
                <a:cs typeface="Calibri"/>
                <a:sym typeface="Calibri"/>
              </a:rPr>
              <a:t>key </a:t>
            </a:r>
            <a:r>
              <a:rPr lang="en-US" sz="1100" b="0" i="1" dirty="0">
                <a:latin typeface="Arial"/>
                <a:ea typeface="Arial"/>
                <a:cs typeface="Arial"/>
                <a:sym typeface="Arial"/>
              </a:rPr>
              <a:t>&lt; </a:t>
            </a:r>
            <a:r>
              <a:rPr lang="en-US" sz="1100" i="1" dirty="0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1100" dirty="0">
                <a:latin typeface="Tahoma"/>
                <a:ea typeface="Tahoma"/>
                <a:cs typeface="Tahoma"/>
                <a:sym typeface="Tahoma"/>
              </a:rPr>
              <a:t>[</a:t>
            </a:r>
            <a:r>
              <a:rPr lang="en-US" sz="1100" i="1" dirty="0" err="1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100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>
                <a:latin typeface="Tahoma"/>
                <a:ea typeface="Tahoma"/>
                <a:cs typeface="Tahoma"/>
                <a:sym typeface="Tahoma"/>
              </a:rPr>
              <a:t>]</a:t>
            </a:r>
            <a:endParaRPr sz="1100" dirty="0">
              <a:latin typeface="Tahoma"/>
              <a:ea typeface="Tahoma"/>
              <a:cs typeface="Tahoma"/>
              <a:sym typeface="Tahoma"/>
            </a:endParaRPr>
          </a:p>
          <a:p>
            <a:pPr marL="405130" lvl="0" indent="-392430" algn="l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SzPts val="1100"/>
              <a:buFont typeface="Calibri"/>
              <a:buAutoNum type="arabicPlain"/>
            </a:pP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then error 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“new key is smaller than current key”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220345" lvl="0" indent="-207645" algn="l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SzPts val="1100"/>
              <a:buFont typeface="Calibri"/>
              <a:buAutoNum type="arabicPlain"/>
            </a:pPr>
            <a:r>
              <a:rPr lang="en-US" sz="1100" i="1" dirty="0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1100" dirty="0">
                <a:latin typeface="Tahoma"/>
                <a:ea typeface="Tahoma"/>
                <a:cs typeface="Tahoma"/>
                <a:sym typeface="Tahoma"/>
              </a:rPr>
              <a:t>[</a:t>
            </a:r>
            <a:r>
              <a:rPr lang="en-US" sz="1100" i="1" dirty="0" err="1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100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>
                <a:latin typeface="Tahoma"/>
                <a:ea typeface="Tahoma"/>
                <a:cs typeface="Tahoma"/>
                <a:sym typeface="Tahoma"/>
              </a:rPr>
              <a:t>] </a:t>
            </a:r>
            <a:r>
              <a:rPr lang="en-US" sz="1100" i="1" dirty="0">
                <a:latin typeface="Arial"/>
                <a:ea typeface="Arial"/>
                <a:cs typeface="Arial"/>
                <a:sym typeface="Arial"/>
              </a:rPr>
              <a:t>← </a:t>
            </a:r>
            <a:r>
              <a:rPr lang="en-US" sz="1100" i="1" dirty="0">
                <a:latin typeface="Calibri"/>
                <a:ea typeface="Calibri"/>
                <a:cs typeface="Calibri"/>
                <a:sym typeface="Calibri"/>
              </a:rPr>
              <a:t>key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220345" lvl="0" indent="-207645" algn="l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SzPts val="1100"/>
              <a:buFont typeface="Calibri"/>
              <a:buAutoNum type="arabicPlain"/>
            </a:pP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while </a:t>
            </a:r>
            <a:r>
              <a:rPr lang="en-US" sz="1100" i="1" dirty="0" err="1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100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1" dirty="0">
                <a:latin typeface="Arial"/>
                <a:ea typeface="Arial"/>
                <a:cs typeface="Arial"/>
                <a:sym typeface="Arial"/>
              </a:rPr>
              <a:t>&gt; 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1 and </a:t>
            </a:r>
            <a:r>
              <a:rPr lang="en-US" sz="1100" i="1" dirty="0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1100" dirty="0">
                <a:latin typeface="Tahoma"/>
                <a:ea typeface="Tahoma"/>
                <a:cs typeface="Tahoma"/>
                <a:sym typeface="Tahoma"/>
              </a:rPr>
              <a:t>[</a:t>
            </a:r>
            <a:r>
              <a:rPr lang="en-US" sz="1100" dirty="0">
                <a:latin typeface="Book Antiqua"/>
                <a:ea typeface="Book Antiqua"/>
                <a:cs typeface="Book Antiqua"/>
                <a:sym typeface="Book Antiqua"/>
              </a:rPr>
              <a:t>parent</a:t>
            </a:r>
            <a:r>
              <a:rPr lang="en-US" sz="1100" dirty="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1100" i="1" dirty="0" err="1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100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>
                <a:latin typeface="Tahoma"/>
                <a:ea typeface="Tahoma"/>
                <a:cs typeface="Tahoma"/>
                <a:sym typeface="Tahoma"/>
              </a:rPr>
              <a:t>)] </a:t>
            </a:r>
            <a:r>
              <a:rPr lang="en-US" sz="1100" b="0" i="1" dirty="0">
                <a:latin typeface="Arial"/>
                <a:ea typeface="Arial"/>
                <a:cs typeface="Arial"/>
                <a:sym typeface="Arial"/>
              </a:rPr>
              <a:t>&lt; </a:t>
            </a:r>
            <a:r>
              <a:rPr lang="en-US" sz="1100" i="1" dirty="0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1100" dirty="0">
                <a:latin typeface="Tahoma"/>
                <a:ea typeface="Tahoma"/>
                <a:cs typeface="Tahoma"/>
                <a:sym typeface="Tahoma"/>
              </a:rPr>
              <a:t>[</a:t>
            </a:r>
            <a:r>
              <a:rPr lang="en-US" sz="1100" i="1" dirty="0" err="1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100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>
                <a:latin typeface="Tahoma"/>
                <a:ea typeface="Tahoma"/>
                <a:cs typeface="Tahoma"/>
                <a:sym typeface="Tahoma"/>
              </a:rPr>
              <a:t>]</a:t>
            </a:r>
            <a:endParaRPr sz="1100" dirty="0">
              <a:latin typeface="Tahoma"/>
              <a:ea typeface="Tahoma"/>
              <a:cs typeface="Tahoma"/>
              <a:sym typeface="Tahoma"/>
            </a:endParaRPr>
          </a:p>
          <a:p>
            <a:pPr marL="537845" lvl="0" indent="-525145" algn="l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SzPts val="1100"/>
              <a:buFont typeface="Calibri"/>
              <a:buAutoNum type="arabicPlain"/>
            </a:pP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do 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exchange </a:t>
            </a:r>
            <a:r>
              <a:rPr lang="en-US" sz="1100" i="1" dirty="0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1100" dirty="0">
                <a:latin typeface="Tahoma"/>
                <a:ea typeface="Tahoma"/>
                <a:cs typeface="Tahoma"/>
                <a:sym typeface="Tahoma"/>
              </a:rPr>
              <a:t>[</a:t>
            </a:r>
            <a:r>
              <a:rPr lang="en-US" sz="1100" i="1" dirty="0" err="1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100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>
                <a:latin typeface="Tahoma"/>
                <a:ea typeface="Tahoma"/>
                <a:cs typeface="Tahoma"/>
                <a:sym typeface="Tahoma"/>
              </a:rPr>
              <a:t>] </a:t>
            </a:r>
            <a:r>
              <a:rPr lang="en-US" sz="1100" i="1" dirty="0">
                <a:latin typeface="Arial"/>
                <a:ea typeface="Arial"/>
                <a:cs typeface="Arial"/>
                <a:sym typeface="Arial"/>
              </a:rPr>
              <a:t>↔ </a:t>
            </a:r>
            <a:r>
              <a:rPr lang="en-US" sz="1100" i="1" dirty="0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1100" dirty="0">
                <a:latin typeface="Tahoma"/>
                <a:ea typeface="Tahoma"/>
                <a:cs typeface="Tahoma"/>
                <a:sym typeface="Tahoma"/>
              </a:rPr>
              <a:t>[</a:t>
            </a:r>
            <a:r>
              <a:rPr lang="en-US" sz="1100" i="1" dirty="0">
                <a:latin typeface="Calibri"/>
                <a:ea typeface="Calibri"/>
                <a:cs typeface="Calibri"/>
                <a:sym typeface="Calibri"/>
              </a:rPr>
              <a:t>parent</a:t>
            </a:r>
            <a:r>
              <a:rPr lang="en-US" sz="1100" dirty="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1100" i="1" dirty="0" err="1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100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>
                <a:latin typeface="Tahoma"/>
                <a:ea typeface="Tahoma"/>
                <a:cs typeface="Tahoma"/>
                <a:sym typeface="Tahoma"/>
              </a:rPr>
              <a:t>)]</a:t>
            </a:r>
            <a:endParaRPr sz="1100" dirty="0">
              <a:latin typeface="Tahoma"/>
              <a:ea typeface="Tahoma"/>
              <a:cs typeface="Tahoma"/>
              <a:sym typeface="Tahoma"/>
            </a:endParaRPr>
          </a:p>
          <a:p>
            <a:pPr marL="733425" lvl="0" indent="-720725" algn="l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SzPts val="1100"/>
              <a:buFont typeface="Calibri"/>
              <a:buAutoNum type="arabicPlain"/>
            </a:pPr>
            <a:r>
              <a:rPr lang="en-US" sz="1100" i="1" dirty="0" err="1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100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i="1" dirty="0">
                <a:latin typeface="Arial"/>
                <a:ea typeface="Arial"/>
                <a:cs typeface="Arial"/>
                <a:sym typeface="Arial"/>
              </a:rPr>
              <a:t>← </a:t>
            </a:r>
            <a:r>
              <a:rPr lang="en-US" sz="1100" dirty="0">
                <a:latin typeface="Book Antiqua"/>
                <a:ea typeface="Book Antiqua"/>
                <a:cs typeface="Book Antiqua"/>
                <a:sym typeface="Book Antiqua"/>
              </a:rPr>
              <a:t>parent</a:t>
            </a:r>
            <a:r>
              <a:rPr lang="en-US" sz="1100" dirty="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1100" i="1" dirty="0" err="1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100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>
                <a:latin typeface="Tahoma"/>
                <a:ea typeface="Tahoma"/>
                <a:cs typeface="Tahoma"/>
                <a:sym typeface="Tahoma"/>
              </a:rPr>
              <a:t>)</a:t>
            </a:r>
            <a:endParaRPr sz="1100" dirty="0"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None/>
            </a:pPr>
            <a:endParaRPr sz="1100" dirty="0"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None/>
            </a:pPr>
            <a:r>
              <a:rPr lang="en-US" sz="1100" b="1" dirty="0">
                <a:latin typeface="Tahoma"/>
                <a:ea typeface="Tahoma"/>
                <a:cs typeface="Tahoma"/>
                <a:sym typeface="Tahoma"/>
              </a:rPr>
              <a:t>Time complexity:</a:t>
            </a:r>
            <a:endParaRPr sz="1100" b="1" dirty="0">
              <a:latin typeface="Tahoma"/>
              <a:ea typeface="Tahoma"/>
              <a:cs typeface="Tahoma"/>
              <a:sym typeface="Tahoma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A node may move from leaf to root due to increased value, </a:t>
            </a:r>
            <a:br>
              <a:rPr lang="en-US" sz="11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So, T(n) = O(h) = O(log n).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g31f8cdc83de_0_949"/>
          <p:cNvSpPr txBox="1"/>
          <p:nvPr/>
        </p:nvSpPr>
        <p:spPr>
          <a:xfrm>
            <a:off x="633016" y="3125520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Mumit Khan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g31f8cdc83de_0_949"/>
          <p:cNvSpPr txBox="1"/>
          <p:nvPr/>
        </p:nvSpPr>
        <p:spPr>
          <a:xfrm>
            <a:off x="5316337" y="3125520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16 / 29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1f8cdc83de_0_867"/>
          <p:cNvSpPr txBox="1">
            <a:spLocks noGrp="1"/>
          </p:cNvSpPr>
          <p:nvPr>
            <p:ph type="title"/>
          </p:nvPr>
        </p:nvSpPr>
        <p:spPr>
          <a:xfrm>
            <a:off x="750251" y="152175"/>
            <a:ext cx="45033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Example of </a:t>
            </a:r>
            <a:r>
              <a:rPr lang="en-US"/>
              <a:t>heap-increase-key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(“swim”) operation</a:t>
            </a:r>
            <a:endParaRPr/>
          </a:p>
        </p:txBody>
      </p:sp>
      <p:pic>
        <p:nvPicPr>
          <p:cNvPr id="209" name="Google Shape;209;g31f8cdc83de_0_8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2913" y="734318"/>
            <a:ext cx="3000743" cy="191190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31f8cdc83de_0_867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Mumit Khan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g31f8cdc83de_0_867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15 / 29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1f8cdc83de_0_1017"/>
          <p:cNvSpPr txBox="1">
            <a:spLocks noGrp="1"/>
          </p:cNvSpPr>
          <p:nvPr>
            <p:ph type="title"/>
          </p:nvPr>
        </p:nvSpPr>
        <p:spPr>
          <a:xfrm>
            <a:off x="750251" y="152175"/>
            <a:ext cx="45033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Example of </a:t>
            </a:r>
            <a:r>
              <a:rPr lang="en-US"/>
              <a:t>heap-increase-key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(“swim”) operation</a:t>
            </a:r>
            <a:endParaRPr/>
          </a:p>
        </p:txBody>
      </p:sp>
      <p:sp>
        <p:nvSpPr>
          <p:cNvPr id="217" name="Google Shape;217;g31f8cdc83de_0_1017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Mumit Khan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31f8cdc83de_0_1017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15 / 29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g31f8cdc83de_0_10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238" y="724118"/>
            <a:ext cx="3000743" cy="1911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1f8cdc83de_0_1024"/>
          <p:cNvSpPr txBox="1">
            <a:spLocks noGrp="1"/>
          </p:cNvSpPr>
          <p:nvPr>
            <p:ph type="title"/>
          </p:nvPr>
        </p:nvSpPr>
        <p:spPr>
          <a:xfrm>
            <a:off x="750251" y="152175"/>
            <a:ext cx="45033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Example of </a:t>
            </a:r>
            <a:r>
              <a:rPr lang="en-US"/>
              <a:t>heap-increase-key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(“swim”) operation</a:t>
            </a:r>
            <a:endParaRPr/>
          </a:p>
        </p:txBody>
      </p:sp>
      <p:sp>
        <p:nvSpPr>
          <p:cNvPr id="225" name="Google Shape;225;g31f8cdc83de_0_1024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Mumit Khan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g31f8cdc83de_0_1024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15 / 29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g31f8cdc83de_0_10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238" y="724118"/>
            <a:ext cx="3000743" cy="1911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1f8cdc83de_0_1030"/>
          <p:cNvSpPr txBox="1">
            <a:spLocks noGrp="1"/>
          </p:cNvSpPr>
          <p:nvPr>
            <p:ph type="title"/>
          </p:nvPr>
        </p:nvSpPr>
        <p:spPr>
          <a:xfrm>
            <a:off x="750251" y="152175"/>
            <a:ext cx="45033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Example of </a:t>
            </a:r>
            <a:r>
              <a:rPr lang="en-US"/>
              <a:t>heap-increase-key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(“swim”) operation</a:t>
            </a:r>
            <a:endParaRPr/>
          </a:p>
        </p:txBody>
      </p:sp>
      <p:sp>
        <p:nvSpPr>
          <p:cNvPr id="233" name="Google Shape;233;g31f8cdc83de_0_1030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Mumit Khan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31f8cdc83de_0_1030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15 / 29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g31f8cdc83de_0_10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238" y="724118"/>
            <a:ext cx="3000743" cy="1911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g31f8cdc83de_0_15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35391" y="445445"/>
            <a:ext cx="2452116" cy="1709927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31f8cdc83de_0_1585"/>
          <p:cNvSpPr txBox="1"/>
          <p:nvPr/>
        </p:nvSpPr>
        <p:spPr>
          <a:xfrm>
            <a:off x="173300" y="2226588"/>
            <a:ext cx="5419200" cy="8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1" u="none" strike="noStrike" cap="none">
                <a:latin typeface="Calibri"/>
                <a:ea typeface="Calibri"/>
                <a:cs typeface="Calibri"/>
                <a:sym typeface="Calibri"/>
              </a:rPr>
              <a:t>(a) </a:t>
            </a:r>
            <a:r>
              <a:rPr lang="en-US" sz="900" b="0" i="0" u="none" strike="noStrike" cap="none">
                <a:latin typeface="Calibri"/>
                <a:ea typeface="Calibri"/>
                <a:cs typeface="Calibri"/>
                <a:sym typeface="Calibri"/>
              </a:rPr>
              <a:t>The max-heap with a node whose index is </a:t>
            </a:r>
            <a:r>
              <a:rPr lang="en-US" sz="900" b="0" i="1" u="none" strike="noStrike" cap="none"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lang="en-US" sz="900" b="0" i="0" u="none" strike="noStrike" cap="none">
                <a:latin typeface="Calibri"/>
                <a:ea typeface="Calibri"/>
                <a:cs typeface="Calibri"/>
                <a:sym typeface="Calibri"/>
              </a:rPr>
              <a:t>heavily shaded. </a:t>
            </a:r>
            <a:br>
              <a:rPr lang="en-US" sz="900" b="0" i="0" u="none" strike="noStrike" cap="none">
                <a:latin typeface="Calibri"/>
                <a:ea typeface="Calibri"/>
                <a:cs typeface="Calibri"/>
                <a:sym typeface="Calibri"/>
              </a:rPr>
            </a:br>
            <a:r>
              <a:rPr lang="en-US" sz="900" b="0" i="1" u="none" strike="noStrike" cap="none">
                <a:latin typeface="Calibri"/>
                <a:ea typeface="Calibri"/>
                <a:cs typeface="Calibri"/>
                <a:sym typeface="Calibri"/>
              </a:rPr>
              <a:t>(b) </a:t>
            </a:r>
            <a:r>
              <a:rPr lang="en-US" sz="900" b="0" i="0" u="none" strike="noStrike" cap="none">
                <a:latin typeface="Calibri"/>
                <a:ea typeface="Calibri"/>
                <a:cs typeface="Calibri"/>
                <a:sym typeface="Calibri"/>
              </a:rPr>
              <a:t>This node has its key increased to 15 from 4.</a:t>
            </a:r>
            <a:endParaRPr sz="900" b="0" i="0" u="none" strike="noStrike" cap="none">
              <a:latin typeface="Calibri"/>
              <a:ea typeface="Calibri"/>
              <a:cs typeface="Calibri"/>
              <a:sym typeface="Calibri"/>
            </a:endParaRPr>
          </a:p>
          <a:p>
            <a:pPr marL="12700" marR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1" u="none" strike="noStrike" cap="none">
                <a:latin typeface="Calibri"/>
                <a:ea typeface="Calibri"/>
                <a:cs typeface="Calibri"/>
                <a:sym typeface="Calibri"/>
              </a:rPr>
              <a:t>(c) </a:t>
            </a:r>
            <a:r>
              <a:rPr lang="en-US" sz="900" b="0" i="0" u="none" strike="noStrike" cap="none">
                <a:latin typeface="Calibri"/>
                <a:ea typeface="Calibri"/>
                <a:cs typeface="Calibri"/>
                <a:sym typeface="Calibri"/>
              </a:rPr>
              <a:t>After one iteration of the </a:t>
            </a:r>
            <a:r>
              <a:rPr lang="en-US" sz="900" b="0" i="1" u="none" strike="noStrike" cap="none">
                <a:latin typeface="Calibri"/>
                <a:ea typeface="Calibri"/>
                <a:cs typeface="Calibri"/>
                <a:sym typeface="Calibri"/>
              </a:rPr>
              <a:t>while </a:t>
            </a:r>
            <a:r>
              <a:rPr lang="en-US" sz="900" b="0" i="0" u="none" strike="noStrike" cap="none">
                <a:latin typeface="Calibri"/>
                <a:ea typeface="Calibri"/>
                <a:cs typeface="Calibri"/>
                <a:sym typeface="Calibri"/>
              </a:rPr>
              <a:t>loop of lines 4-6, the node and its parent have exchanged keys, and  the index </a:t>
            </a:r>
            <a:r>
              <a:rPr lang="en-US" sz="900" b="0" i="1" u="none" strike="noStrike" cap="none"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lang="en-US" sz="900" b="0" i="0" u="none" strike="noStrike" cap="none">
                <a:latin typeface="Calibri"/>
                <a:ea typeface="Calibri"/>
                <a:cs typeface="Calibri"/>
                <a:sym typeface="Calibri"/>
              </a:rPr>
              <a:t>moves up to the parent. </a:t>
            </a:r>
            <a:br>
              <a:rPr lang="en-US" sz="900" b="0" i="0" u="none" strike="noStrike" cap="none">
                <a:latin typeface="Calibri"/>
                <a:ea typeface="Calibri"/>
                <a:cs typeface="Calibri"/>
                <a:sym typeface="Calibri"/>
              </a:rPr>
            </a:br>
            <a:r>
              <a:rPr lang="en-US" sz="900" b="0" i="1" u="none" strike="noStrike" cap="none">
                <a:latin typeface="Calibri"/>
                <a:ea typeface="Calibri"/>
                <a:cs typeface="Calibri"/>
                <a:sym typeface="Calibri"/>
              </a:rPr>
              <a:t>(d) </a:t>
            </a:r>
            <a:r>
              <a:rPr lang="en-US" sz="900" b="0" i="0" u="none" strike="noStrike" cap="none">
                <a:latin typeface="Calibri"/>
                <a:ea typeface="Calibri"/>
                <a:cs typeface="Calibri"/>
                <a:sym typeface="Calibri"/>
              </a:rPr>
              <a:t>The max-heap after one more iteration of the </a:t>
            </a:r>
            <a:r>
              <a:rPr lang="en-US" sz="900" b="0" i="1" u="none" strike="noStrike" cap="none">
                <a:latin typeface="Calibri"/>
                <a:ea typeface="Calibri"/>
                <a:cs typeface="Calibri"/>
                <a:sym typeface="Calibri"/>
              </a:rPr>
              <a:t>while </a:t>
            </a:r>
            <a:r>
              <a:rPr lang="en-US" sz="900" b="0" i="0" u="none" strike="noStrike" cap="none">
                <a:latin typeface="Calibri"/>
                <a:ea typeface="Calibri"/>
                <a:cs typeface="Calibri"/>
                <a:sym typeface="Calibri"/>
              </a:rPr>
              <a:t>loop. At this  point, </a:t>
            </a:r>
            <a:r>
              <a:rPr lang="en-US" sz="900" b="0" i="1" u="none" strike="noStrike" cap="none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900" b="0" i="0" u="none" strike="noStrike" cap="none">
                <a:latin typeface="Calibri"/>
                <a:ea typeface="Calibri"/>
                <a:cs typeface="Calibri"/>
                <a:sym typeface="Calibri"/>
              </a:rPr>
              <a:t>[PARENT(</a:t>
            </a:r>
            <a:r>
              <a:rPr lang="en-US" sz="900" b="0" i="1" u="none" strike="noStrike" cap="none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900" b="0" i="0" u="none" strike="noStrike" cap="none">
                <a:latin typeface="Calibri"/>
                <a:ea typeface="Calibri"/>
                <a:cs typeface="Calibri"/>
                <a:sym typeface="Calibri"/>
              </a:rPr>
              <a:t>)] ≥ </a:t>
            </a:r>
            <a:r>
              <a:rPr lang="en-US" sz="900" b="0" i="1" u="none" strike="noStrike" cap="none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900" b="0" i="0" u="none" strike="noStrike" cap="none"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900" b="0" i="1" u="none" strike="noStrike" cap="none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900" b="0" i="0" u="none" strike="noStrike" cap="none">
                <a:latin typeface="Calibri"/>
                <a:ea typeface="Calibri"/>
                <a:cs typeface="Calibri"/>
                <a:sym typeface="Calibri"/>
              </a:rPr>
              <a:t>]. The max-heap property now holds and the procedure terminates.</a:t>
            </a:r>
            <a:endParaRPr sz="9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g31f8cdc83de_0_1585"/>
          <p:cNvSpPr txBox="1">
            <a:spLocks noGrp="1"/>
          </p:cNvSpPr>
          <p:nvPr>
            <p:ph type="title"/>
          </p:nvPr>
        </p:nvSpPr>
        <p:spPr>
          <a:xfrm>
            <a:off x="823676" y="99125"/>
            <a:ext cx="47010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Heap-increase-key (“swim”) operation</a:t>
            </a:r>
            <a:endParaRPr/>
          </a:p>
        </p:txBody>
      </p:sp>
      <p:pic>
        <p:nvPicPr>
          <p:cNvPr id="243" name="Google Shape;243;g31f8cdc83de_0_15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3295" y="445445"/>
            <a:ext cx="1970250" cy="10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1f8cdc83de_0_1638"/>
          <p:cNvSpPr txBox="1"/>
          <p:nvPr/>
        </p:nvSpPr>
        <p:spPr>
          <a:xfrm>
            <a:off x="125374" y="99136"/>
            <a:ext cx="47505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710565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Max heap insert operation</a:t>
            </a:r>
            <a:endParaRPr sz="1700" b="0" i="0" u="none" strike="noStrike" cap="none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g31f8cdc83de_0_16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675" y="718299"/>
            <a:ext cx="3643901" cy="190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1f8cdc83de_0_1652"/>
          <p:cNvSpPr txBox="1"/>
          <p:nvPr/>
        </p:nvSpPr>
        <p:spPr>
          <a:xfrm>
            <a:off x="540250" y="374225"/>
            <a:ext cx="4890000" cy="9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5080" lvl="0" indent="0" algn="l" rtl="0">
              <a:lnSpc>
                <a:spcPct val="101000"/>
              </a:lnSpc>
              <a:spcBef>
                <a:spcPts val="780"/>
              </a:spcBef>
              <a:spcAft>
                <a:spcPts val="0"/>
              </a:spcAft>
              <a:buNone/>
            </a:pPr>
            <a:r>
              <a:rPr lang="en-US" sz="105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Illustrate the operation of </a:t>
            </a:r>
            <a:r>
              <a:rPr lang="en-US" sz="105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MAX-HEAP-INSERT(A,10) </a:t>
            </a:r>
            <a:r>
              <a:rPr lang="en-US" sz="105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on the heap  </a:t>
            </a:r>
            <a:br>
              <a:rPr lang="en-US" sz="1050" b="0" i="0" u="none" strike="noStrike" cap="none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05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A=</a:t>
            </a:r>
            <a:r>
              <a:rPr lang="en-US" sz="1050" b="0" i="0" u="none" strike="noStrike" cap="none" dirty="0">
                <a:latin typeface="Cambria Math"/>
                <a:ea typeface="Cambria Math"/>
                <a:cs typeface="Cambria Math"/>
                <a:sym typeface="Cambria Math"/>
              </a:rPr>
              <a:t>⟨</a:t>
            </a:r>
            <a:r>
              <a:rPr lang="en-US" sz="105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15, 13 , 9,  5,  12,  8,  7,  4,  0,  6,     2,   1, NONE</a:t>
            </a:r>
            <a:r>
              <a:rPr lang="en-US" sz="1050" b="0" i="0" u="none" strike="noStrike" cap="none" dirty="0">
                <a:latin typeface="Cambria Math"/>
                <a:ea typeface="Cambria Math"/>
                <a:cs typeface="Cambria Math"/>
                <a:sym typeface="Cambria Math"/>
              </a:rPr>
              <a:t>⟩</a:t>
            </a:r>
            <a:br>
              <a:rPr lang="en-US" sz="1050" b="0" i="0" u="none" strike="noStrike" cap="none" dirty="0">
                <a:latin typeface="Cambria Math"/>
                <a:ea typeface="Cambria Math"/>
                <a:cs typeface="Cambria Math"/>
                <a:sym typeface="Cambria Math"/>
              </a:rPr>
            </a:br>
            <a:r>
              <a:rPr lang="en-US" sz="1050" b="0" i="0" u="none" strike="noStrike" cap="none" dirty="0"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lang="en-US" sz="1050" b="1" i="0" u="none" strike="noStrike" cap="none" dirty="0">
                <a:latin typeface="Cambria Math"/>
                <a:ea typeface="Cambria Math"/>
                <a:cs typeface="Cambria Math"/>
                <a:sym typeface="Cambria Math"/>
              </a:rPr>
              <a:t>      </a:t>
            </a:r>
            <a:r>
              <a:rPr lang="en-US" sz="1050" b="1" i="0" u="none" strike="noStrike" cap="none" dirty="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1      2   3    4   5    6   </a:t>
            </a:r>
            <a:r>
              <a:rPr lang="en-US" sz="1050" b="1" dirty="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7   8   9   10   11  12   13</a:t>
            </a:r>
            <a:br>
              <a:rPr lang="en-US" sz="1050" b="0" i="0" u="none" strike="noStrike" cap="none" dirty="0">
                <a:latin typeface="Cambria Math"/>
                <a:ea typeface="Cambria Math"/>
                <a:cs typeface="Cambria Math"/>
                <a:sym typeface="Cambria Math"/>
              </a:rPr>
            </a:br>
            <a:endParaRPr sz="1050" b="0" i="0" u="none" strike="noStrike" cap="none" dirty="0">
              <a:latin typeface="Cambria Math"/>
              <a:ea typeface="Cambria Math"/>
              <a:cs typeface="Cambria Math"/>
              <a:sym typeface="Cambria Math"/>
            </a:endParaRPr>
          </a:p>
          <a:p>
            <a:pPr marL="128270" marR="0" lvl="0" indent="0" algn="l" rtl="0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1. Original heap</a:t>
            </a:r>
            <a:endParaRPr sz="11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5" name="Google Shape;255;g31f8cdc83de_0_16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8819" y="1484514"/>
            <a:ext cx="3240699" cy="1403466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31f8cdc83de_0_1652"/>
          <p:cNvSpPr txBox="1"/>
          <p:nvPr/>
        </p:nvSpPr>
        <p:spPr>
          <a:xfrm>
            <a:off x="125374" y="99136"/>
            <a:ext cx="47505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710565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Max heap insert operation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1f8cdc83de_0_1662"/>
          <p:cNvSpPr txBox="1"/>
          <p:nvPr/>
        </p:nvSpPr>
        <p:spPr>
          <a:xfrm>
            <a:off x="574349" y="559025"/>
            <a:ext cx="46959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1131570" lvl="0" indent="0" algn="l" rtl="0">
              <a:lnSpc>
                <a:spcPct val="101000"/>
              </a:lnSpc>
              <a:spcBef>
                <a:spcPts val="78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latin typeface="Calibri"/>
                <a:ea typeface="Calibri"/>
                <a:cs typeface="Calibri"/>
                <a:sym typeface="Calibri"/>
              </a:rPr>
              <a:t>Illustrate the operation of MAX-HEAP-INSERT(A,10) on the heap  A=</a:t>
            </a:r>
            <a:r>
              <a:rPr lang="en-US" sz="1050" b="0" i="0" u="none" strike="noStrike" cap="none">
                <a:latin typeface="Cambria Math"/>
                <a:ea typeface="Cambria Math"/>
                <a:cs typeface="Cambria Math"/>
                <a:sym typeface="Cambria Math"/>
              </a:rPr>
              <a:t>⟨</a:t>
            </a:r>
            <a:r>
              <a:rPr lang="en-US" sz="1050" b="0" i="0" u="none" strike="noStrike" cap="none">
                <a:latin typeface="Calibri"/>
                <a:ea typeface="Calibri"/>
                <a:cs typeface="Calibri"/>
                <a:sym typeface="Calibri"/>
              </a:rPr>
              <a:t>15,13,9,5,12,8,7,4,0,6,2,1</a:t>
            </a:r>
            <a:r>
              <a:rPr lang="en-US" sz="1050" b="0" i="0" u="none" strike="noStrike" cap="none">
                <a:latin typeface="Cambria Math"/>
                <a:ea typeface="Cambria Math"/>
                <a:cs typeface="Cambria Math"/>
                <a:sym typeface="Cambria Math"/>
              </a:rPr>
              <a:t>⟩</a:t>
            </a:r>
            <a:endParaRPr sz="1050" b="0" i="0" u="none" strike="noStrike" cap="none">
              <a:latin typeface="Cambria Math"/>
              <a:ea typeface="Cambria Math"/>
              <a:cs typeface="Cambria Math"/>
              <a:sym typeface="Cambria Math"/>
            </a:endParaRPr>
          </a:p>
          <a:p>
            <a:pPr marL="128270" marR="0" lvl="0" indent="0" algn="l" rtl="0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2. Since MAX-HEAP-INSERT(A,10) is called, we append a node assigned value −∞</a:t>
            </a:r>
            <a:endParaRPr sz="11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g31f8cdc83de_0_16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383" y="1324745"/>
            <a:ext cx="3386233" cy="168680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31f8cdc83de_0_1662"/>
          <p:cNvSpPr txBox="1"/>
          <p:nvPr/>
        </p:nvSpPr>
        <p:spPr>
          <a:xfrm>
            <a:off x="125374" y="99136"/>
            <a:ext cx="47505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710565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Max heap insert operation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1f8cdc83de_0_1672"/>
          <p:cNvSpPr txBox="1"/>
          <p:nvPr/>
        </p:nvSpPr>
        <p:spPr>
          <a:xfrm>
            <a:off x="865174" y="640100"/>
            <a:ext cx="35694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5080" lvl="0" indent="0" algn="l" rtl="0">
              <a:lnSpc>
                <a:spcPct val="101000"/>
              </a:lnSpc>
              <a:spcBef>
                <a:spcPts val="78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latin typeface="Calibri"/>
                <a:ea typeface="Calibri"/>
                <a:cs typeface="Calibri"/>
                <a:sym typeface="Calibri"/>
              </a:rPr>
              <a:t>Illustrate the operation of MAX-HEAP-INSERT(A,10) on the heap  A=</a:t>
            </a:r>
            <a:r>
              <a:rPr lang="en-US" sz="1050" b="0" i="0" u="none" strike="noStrike" cap="none">
                <a:latin typeface="Cambria Math"/>
                <a:ea typeface="Cambria Math"/>
                <a:cs typeface="Cambria Math"/>
                <a:sym typeface="Cambria Math"/>
              </a:rPr>
              <a:t>⟨</a:t>
            </a:r>
            <a:r>
              <a:rPr lang="en-US" sz="1050" b="0" i="0" u="none" strike="noStrike" cap="none">
                <a:latin typeface="Calibri"/>
                <a:ea typeface="Calibri"/>
                <a:cs typeface="Calibri"/>
                <a:sym typeface="Calibri"/>
              </a:rPr>
              <a:t>15,13,9,5,12,8,7,4,0,6,2,1</a:t>
            </a:r>
            <a:r>
              <a:rPr lang="en-US" sz="1050" b="0" i="0" u="none" strike="noStrike" cap="none">
                <a:latin typeface="Cambria Math"/>
                <a:ea typeface="Cambria Math"/>
                <a:cs typeface="Cambria Math"/>
                <a:sym typeface="Cambria Math"/>
              </a:rPr>
              <a:t>⟩</a:t>
            </a:r>
            <a:endParaRPr sz="1050" b="0" i="0" u="none" strike="noStrike" cap="none">
              <a:latin typeface="Cambria Math"/>
              <a:ea typeface="Cambria Math"/>
              <a:cs typeface="Cambria Math"/>
              <a:sym typeface="Cambria Math"/>
            </a:endParaRPr>
          </a:p>
          <a:p>
            <a:pPr marL="128270" marR="0" lvl="0" indent="0" algn="l" rtl="0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3. Update the key value of the new node.</a:t>
            </a:r>
            <a:endParaRPr sz="11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9" name="Google Shape;269;g31f8cdc83de_0_16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3622" y="1322871"/>
            <a:ext cx="3252171" cy="1624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31f8cdc83de_0_1672"/>
          <p:cNvSpPr txBox="1"/>
          <p:nvPr/>
        </p:nvSpPr>
        <p:spPr>
          <a:xfrm>
            <a:off x="125374" y="150161"/>
            <a:ext cx="47505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710565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Max heap insert operation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1f8cdc83de_0_0"/>
          <p:cNvSpPr txBox="1">
            <a:spLocks noGrp="1"/>
          </p:cNvSpPr>
          <p:nvPr>
            <p:ph type="title"/>
          </p:nvPr>
        </p:nvSpPr>
        <p:spPr>
          <a:xfrm>
            <a:off x="2175576" y="162300"/>
            <a:ext cx="1162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Heaps</a:t>
            </a:r>
            <a:endParaRPr/>
          </a:p>
        </p:txBody>
      </p:sp>
      <p:sp>
        <p:nvSpPr>
          <p:cNvPr id="56" name="Google Shape;56;g31f8cdc83de_0_0"/>
          <p:cNvSpPr txBox="1"/>
          <p:nvPr/>
        </p:nvSpPr>
        <p:spPr>
          <a:xfrm>
            <a:off x="130850" y="841075"/>
            <a:ext cx="30108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9350" rIns="0" bIns="0" anchor="t" anchorCtr="0">
            <a:spAutoFit/>
          </a:bodyPr>
          <a:lstStyle/>
          <a:p>
            <a:pPr marL="158750" lvl="0" indent="-1365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050"/>
              <a:buFont typeface="Verdana"/>
              <a:buChar char="•"/>
            </a:pPr>
            <a:r>
              <a:rPr lang="en-US" sz="1050">
                <a:latin typeface="Tahoma"/>
                <a:ea typeface="Tahoma"/>
                <a:cs typeface="Tahoma"/>
                <a:sym typeface="Tahoma"/>
              </a:rPr>
              <a:t>Complete binary tree</a:t>
            </a:r>
            <a:r>
              <a:rPr lang="en-US" sz="1050" b="1">
                <a:solidFill>
                  <a:schemeClr val="dk1"/>
                </a:solidFill>
              </a:rPr>
              <a:t>: </a:t>
            </a:r>
            <a:r>
              <a:rPr lang="en-US" sz="1050">
                <a:solidFill>
                  <a:schemeClr val="dk1"/>
                </a:solidFill>
              </a:rPr>
              <a:t>All levels are completely filled </a:t>
            </a:r>
            <a:r>
              <a:rPr lang="en-US" sz="1050" u="sng">
                <a:solidFill>
                  <a:schemeClr val="dk1"/>
                </a:solidFill>
              </a:rPr>
              <a:t>except the lowest,</a:t>
            </a:r>
            <a:r>
              <a:rPr lang="en-US" sz="1050">
                <a:solidFill>
                  <a:schemeClr val="dk1"/>
                </a:solidFill>
              </a:rPr>
              <a:t> every node should reside on the </a:t>
            </a:r>
            <a:r>
              <a:rPr lang="en-US" sz="1050" b="1">
                <a:solidFill>
                  <a:schemeClr val="dk1"/>
                </a:solidFill>
              </a:rPr>
              <a:t>left side</a:t>
            </a:r>
            <a:r>
              <a:rPr lang="en-US" sz="1050">
                <a:solidFill>
                  <a:schemeClr val="dk1"/>
                </a:solidFill>
              </a:rPr>
              <a:t>.</a:t>
            </a:r>
            <a:br>
              <a:rPr lang="en-US" sz="1050">
                <a:solidFill>
                  <a:schemeClr val="dk1"/>
                </a:solidFill>
              </a:rPr>
            </a:br>
            <a:endParaRPr sz="1050">
              <a:solidFill>
                <a:schemeClr val="dk1"/>
              </a:solidFill>
            </a:endParaRPr>
          </a:p>
          <a:p>
            <a:pPr marL="158750" lvl="0" indent="-1365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050"/>
              <a:buFont typeface="Verdana"/>
              <a:buChar char="•"/>
            </a:pPr>
            <a:r>
              <a:rPr lang="en-US" sz="1050">
                <a:solidFill>
                  <a:schemeClr val="dk1"/>
                </a:solidFill>
              </a:rPr>
              <a:t>Must satisfy the </a:t>
            </a:r>
            <a:r>
              <a:rPr lang="en-US" sz="1050" b="1">
                <a:solidFill>
                  <a:schemeClr val="dk1"/>
                </a:solidFill>
              </a:rPr>
              <a:t>heap property.</a:t>
            </a:r>
            <a:endParaRPr sz="1050" b="1">
              <a:solidFill>
                <a:schemeClr val="dk1"/>
              </a:solidFill>
            </a:endParaRPr>
          </a:p>
          <a:p>
            <a:pPr marL="914400" lvl="1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○"/>
            </a:pPr>
            <a:r>
              <a:rPr lang="en-US" sz="1050" u="sng">
                <a:solidFill>
                  <a:schemeClr val="dk1"/>
                </a:solidFill>
              </a:rPr>
              <a:t>Max Heap property</a:t>
            </a:r>
            <a:r>
              <a:rPr lang="en-US" sz="1050">
                <a:solidFill>
                  <a:schemeClr val="dk1"/>
                </a:solidFill>
              </a:rPr>
              <a:t> for Max Heaps</a:t>
            </a:r>
            <a:endParaRPr sz="1050">
              <a:solidFill>
                <a:schemeClr val="dk1"/>
              </a:solidFill>
            </a:endParaRPr>
          </a:p>
          <a:p>
            <a:pPr marL="91440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-US" sz="1050" u="sng">
                <a:solidFill>
                  <a:schemeClr val="dk1"/>
                </a:solidFill>
              </a:rPr>
              <a:t>Min Heap property</a:t>
            </a:r>
            <a:r>
              <a:rPr lang="en-US" sz="1050">
                <a:solidFill>
                  <a:schemeClr val="dk1"/>
                </a:solidFill>
              </a:rPr>
              <a:t> for Min Heaps</a:t>
            </a:r>
            <a:br>
              <a:rPr lang="en-US" sz="1000">
                <a:solidFill>
                  <a:schemeClr val="dk1"/>
                </a:solidFill>
              </a:rPr>
            </a:b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7" name="Google Shape;57;g31f8cdc83de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5810" y="731484"/>
            <a:ext cx="2401787" cy="1567967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g31f8cdc83de_0_0"/>
          <p:cNvSpPr txBox="1"/>
          <p:nvPr/>
        </p:nvSpPr>
        <p:spPr>
          <a:xfrm>
            <a:off x="130860" y="3104757"/>
            <a:ext cx="227400" cy="1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Heaps</a:t>
            </a:r>
            <a:endParaRPr sz="6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1f8cdc83de_0_1682"/>
          <p:cNvSpPr txBox="1"/>
          <p:nvPr/>
        </p:nvSpPr>
        <p:spPr>
          <a:xfrm>
            <a:off x="691700" y="635000"/>
            <a:ext cx="48543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5080" lvl="0" indent="0" algn="l" rtl="0">
              <a:lnSpc>
                <a:spcPct val="101000"/>
              </a:lnSpc>
              <a:spcBef>
                <a:spcPts val="78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latin typeface="Calibri"/>
                <a:ea typeface="Calibri"/>
                <a:cs typeface="Calibri"/>
                <a:sym typeface="Calibri"/>
              </a:rPr>
              <a:t>Illustrate the operation of MAX-HEAP-INSERT(A,10) on the heap  A=</a:t>
            </a:r>
            <a:r>
              <a:rPr lang="en-US" sz="1050" b="0" i="0" u="none" strike="noStrike" cap="none">
                <a:latin typeface="Cambria Math"/>
                <a:ea typeface="Cambria Math"/>
                <a:cs typeface="Cambria Math"/>
                <a:sym typeface="Cambria Math"/>
              </a:rPr>
              <a:t>⟨</a:t>
            </a:r>
            <a:r>
              <a:rPr lang="en-US" sz="1050" b="0" i="0" u="none" strike="noStrike" cap="none">
                <a:latin typeface="Calibri"/>
                <a:ea typeface="Calibri"/>
                <a:cs typeface="Calibri"/>
                <a:sym typeface="Calibri"/>
              </a:rPr>
              <a:t>15,13,9,5,12,8,7,4,0,6,2,1</a:t>
            </a:r>
            <a:r>
              <a:rPr lang="en-US" sz="1050" b="0" i="0" u="none" strike="noStrike" cap="none">
                <a:latin typeface="Cambria Math"/>
                <a:ea typeface="Cambria Math"/>
                <a:cs typeface="Cambria Math"/>
                <a:sym typeface="Cambria Math"/>
              </a:rPr>
              <a:t>⟩</a:t>
            </a:r>
            <a:endParaRPr sz="1050" b="0" i="0" u="none" strike="noStrike" cap="none">
              <a:latin typeface="Cambria Math"/>
              <a:ea typeface="Cambria Math"/>
              <a:cs typeface="Cambria Math"/>
              <a:sym typeface="Cambria Math"/>
            </a:endParaRPr>
          </a:p>
          <a:p>
            <a:pPr marL="128270" marR="0" lvl="0" indent="0" algn="l" rtl="0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4. Update the key value of the new node.</a:t>
            </a:r>
            <a:endParaRPr sz="11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" name="Google Shape;276;g31f8cdc83de_0_16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4672" y="1339445"/>
            <a:ext cx="3111911" cy="1531337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31f8cdc83de_0_1682"/>
          <p:cNvSpPr txBox="1"/>
          <p:nvPr/>
        </p:nvSpPr>
        <p:spPr>
          <a:xfrm>
            <a:off x="125374" y="150161"/>
            <a:ext cx="47505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710565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Max heap insert operation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1f8cdc83de_0_1692"/>
          <p:cNvSpPr txBox="1"/>
          <p:nvPr/>
        </p:nvSpPr>
        <p:spPr>
          <a:xfrm>
            <a:off x="712100" y="548275"/>
            <a:ext cx="4589100" cy="7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latin typeface="Arial"/>
                <a:ea typeface="Arial"/>
                <a:cs typeface="Arial"/>
                <a:sym typeface="Arial"/>
              </a:rPr>
              <a:t>Insert into queue - Example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98425" marR="326390" lvl="0" indent="0" algn="l" rtl="0">
              <a:lnSpc>
                <a:spcPct val="101000"/>
              </a:lnSpc>
              <a:spcBef>
                <a:spcPts val="78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latin typeface="Calibri"/>
                <a:ea typeface="Calibri"/>
                <a:cs typeface="Calibri"/>
                <a:sym typeface="Calibri"/>
              </a:rPr>
              <a:t>Illustrate the operation of MAX-HEAP-INSERT(A,10) on the heap  A=</a:t>
            </a:r>
            <a:r>
              <a:rPr lang="en-US" sz="1050" b="0" i="0" u="none" strike="noStrike" cap="none">
                <a:latin typeface="Cambria Math"/>
                <a:ea typeface="Cambria Math"/>
                <a:cs typeface="Cambria Math"/>
                <a:sym typeface="Cambria Math"/>
              </a:rPr>
              <a:t>⟨</a:t>
            </a:r>
            <a:r>
              <a:rPr lang="en-US" sz="1050" b="0" i="0" u="none" strike="noStrike" cap="none">
                <a:latin typeface="Calibri"/>
                <a:ea typeface="Calibri"/>
                <a:cs typeface="Calibri"/>
                <a:sym typeface="Calibri"/>
              </a:rPr>
              <a:t>15,13,9,5,12,8,7,4,0,6,2,1</a:t>
            </a:r>
            <a:r>
              <a:rPr lang="en-US" sz="1050" b="0" i="0" u="none" strike="noStrike" cap="none">
                <a:latin typeface="Cambria Math"/>
                <a:ea typeface="Cambria Math"/>
                <a:cs typeface="Cambria Math"/>
                <a:sym typeface="Cambria Math"/>
              </a:rPr>
              <a:t>⟩</a:t>
            </a:r>
            <a:endParaRPr sz="1050" b="0" i="0" u="none" strike="noStrike" cap="none">
              <a:latin typeface="Cambria Math"/>
              <a:ea typeface="Cambria Math"/>
              <a:cs typeface="Cambria Math"/>
              <a:sym typeface="Cambria Math"/>
            </a:endParaRPr>
          </a:p>
          <a:p>
            <a:pPr marL="128270" marR="0" lvl="0" indent="0" algn="l" rtl="0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5. Since the parent key is smaller than 10, the nodes are swapped. (Swim up)</a:t>
            </a:r>
            <a:endParaRPr sz="11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3" name="Google Shape;283;g31f8cdc83de_0_16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3547" y="1470545"/>
            <a:ext cx="3252171" cy="1603066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31f8cdc83de_0_1692"/>
          <p:cNvSpPr txBox="1"/>
          <p:nvPr/>
        </p:nvSpPr>
        <p:spPr>
          <a:xfrm>
            <a:off x="125374" y="150161"/>
            <a:ext cx="47505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710565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Max heap insert operation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1ff6e4d82b_0_36"/>
          <p:cNvSpPr txBox="1"/>
          <p:nvPr/>
        </p:nvSpPr>
        <p:spPr>
          <a:xfrm>
            <a:off x="125374" y="150161"/>
            <a:ext cx="47505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710565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Max heap insert operation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g31ff6e4d82b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375" y="498111"/>
            <a:ext cx="4470737" cy="2514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1ff6e4d82b_0_45"/>
          <p:cNvSpPr txBox="1"/>
          <p:nvPr/>
        </p:nvSpPr>
        <p:spPr>
          <a:xfrm>
            <a:off x="125374" y="150161"/>
            <a:ext cx="47505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710565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Max heap insert operation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g31ff6e4d82b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827" y="664376"/>
            <a:ext cx="3862850" cy="217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g31f8cdc83de_0_16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238" y="724118"/>
            <a:ext cx="3000743" cy="1911902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31f8cdc83de_0_1631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Mumit Khan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g31f8cdc83de_0_1631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17 / 29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g31f8cdc83de_0_1631"/>
          <p:cNvSpPr txBox="1">
            <a:spLocks noGrp="1"/>
          </p:cNvSpPr>
          <p:nvPr>
            <p:ph type="title"/>
          </p:nvPr>
        </p:nvSpPr>
        <p:spPr>
          <a:xfrm>
            <a:off x="836977" y="187900"/>
            <a:ext cx="48399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Example of </a:t>
            </a:r>
            <a:r>
              <a:rPr lang="en-US"/>
              <a:t>max-heap-insert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operation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1f8cdc83de_0_1234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Mumit Khan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g31f8cdc83de_0_1234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17 / 29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31f8cdc83de_0_1234"/>
          <p:cNvSpPr txBox="1">
            <a:spLocks noGrp="1"/>
          </p:cNvSpPr>
          <p:nvPr>
            <p:ph type="title"/>
          </p:nvPr>
        </p:nvSpPr>
        <p:spPr>
          <a:xfrm>
            <a:off x="836977" y="187900"/>
            <a:ext cx="48399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Example of </a:t>
            </a:r>
            <a:r>
              <a:rPr lang="en-US"/>
              <a:t>max-heap-insert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operation</a:t>
            </a:r>
            <a:endParaRPr/>
          </a:p>
        </p:txBody>
      </p:sp>
      <p:pic>
        <p:nvPicPr>
          <p:cNvPr id="312" name="Google Shape;312;g31f8cdc83de_0_12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238" y="724118"/>
            <a:ext cx="3000743" cy="1911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1f8cdc83de_0_1241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Mumit Khan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g31f8cdc83de_0_1241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17 / 29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g31f8cdc83de_0_1241"/>
          <p:cNvSpPr txBox="1">
            <a:spLocks noGrp="1"/>
          </p:cNvSpPr>
          <p:nvPr>
            <p:ph type="title"/>
          </p:nvPr>
        </p:nvSpPr>
        <p:spPr>
          <a:xfrm>
            <a:off x="836977" y="187900"/>
            <a:ext cx="48399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Example of </a:t>
            </a:r>
            <a:r>
              <a:rPr lang="en-US"/>
              <a:t>max-heap-insert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operation</a:t>
            </a:r>
            <a:endParaRPr/>
          </a:p>
        </p:txBody>
      </p:sp>
      <p:pic>
        <p:nvPicPr>
          <p:cNvPr id="320" name="Google Shape;320;g31f8cdc83de_0_12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238" y="724118"/>
            <a:ext cx="3000743" cy="1911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1f8cdc83de_0_1247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Mumit Khan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g31f8cdc83de_0_1247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17 / 29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g31f8cdc83de_0_1247"/>
          <p:cNvSpPr txBox="1">
            <a:spLocks noGrp="1"/>
          </p:cNvSpPr>
          <p:nvPr>
            <p:ph type="title"/>
          </p:nvPr>
        </p:nvSpPr>
        <p:spPr>
          <a:xfrm>
            <a:off x="836977" y="187900"/>
            <a:ext cx="48399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Example of </a:t>
            </a:r>
            <a:r>
              <a:rPr lang="en-US"/>
              <a:t>max-heap-insert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operation</a:t>
            </a:r>
            <a:endParaRPr/>
          </a:p>
        </p:txBody>
      </p:sp>
      <p:pic>
        <p:nvPicPr>
          <p:cNvPr id="328" name="Google Shape;328;g31f8cdc83de_0_12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238" y="724118"/>
            <a:ext cx="3000743" cy="1911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1f8cdc83de_0_1253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Mumit Khan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g31f8cdc83de_0_1253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17 / 29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g31f8cdc83de_0_1253"/>
          <p:cNvSpPr txBox="1">
            <a:spLocks noGrp="1"/>
          </p:cNvSpPr>
          <p:nvPr>
            <p:ph type="title"/>
          </p:nvPr>
        </p:nvSpPr>
        <p:spPr>
          <a:xfrm>
            <a:off x="836977" y="187900"/>
            <a:ext cx="48399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Example of </a:t>
            </a:r>
            <a:r>
              <a:rPr lang="en-US"/>
              <a:t>max-heap-insert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operation</a:t>
            </a:r>
            <a:endParaRPr/>
          </a:p>
        </p:txBody>
      </p:sp>
      <p:pic>
        <p:nvPicPr>
          <p:cNvPr id="336" name="Google Shape;336;g31f8cdc83de_0_12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238" y="724118"/>
            <a:ext cx="3000743" cy="1911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1f8cdc83de_0_1161"/>
          <p:cNvSpPr txBox="1"/>
          <p:nvPr/>
        </p:nvSpPr>
        <p:spPr>
          <a:xfrm>
            <a:off x="382375" y="415263"/>
            <a:ext cx="2796300" cy="13332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8190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None/>
            </a:pPr>
            <a:r>
              <a:rPr lang="en-US" sz="1100">
                <a:latin typeface="Book Antiqua"/>
                <a:ea typeface="Book Antiqua"/>
                <a:cs typeface="Book Antiqua"/>
                <a:sym typeface="Book Antiqua"/>
              </a:rPr>
              <a:t>max-heap-insert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1100" i="1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1100" b="0" i="1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i="1">
                <a:latin typeface="Calibri"/>
                <a:ea typeface="Calibri"/>
                <a:cs typeface="Calibri"/>
                <a:sym typeface="Calibri"/>
              </a:rPr>
              <a:t>key 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)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412750" lvl="0" indent="-196850" algn="l" rtl="0">
              <a:lnSpc>
                <a:spcPct val="100000"/>
              </a:lnSpc>
              <a:spcBef>
                <a:spcPts val="334"/>
              </a:spcBef>
              <a:spcAft>
                <a:spcPts val="0"/>
              </a:spcAft>
              <a:buSzPts val="1100"/>
              <a:buFont typeface="Calibri"/>
              <a:buAutoNum type="arabicPlain"/>
            </a:pPr>
            <a:r>
              <a:rPr lang="en-US" sz="1100" i="1">
                <a:latin typeface="Calibri"/>
                <a:ea typeface="Calibri"/>
                <a:cs typeface="Calibri"/>
                <a:sym typeface="Calibri"/>
              </a:rPr>
              <a:t>heap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-</a:t>
            </a:r>
            <a:r>
              <a:rPr lang="en-US" sz="1100" i="1">
                <a:latin typeface="Calibri"/>
                <a:ea typeface="Calibri"/>
                <a:cs typeface="Calibri"/>
                <a:sym typeface="Calibri"/>
              </a:rPr>
              <a:t>size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[</a:t>
            </a:r>
            <a:r>
              <a:rPr lang="en-US" sz="1100" i="1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] </a:t>
            </a:r>
            <a:r>
              <a:rPr lang="en-US" sz="1100" i="1">
                <a:latin typeface="Arial"/>
                <a:ea typeface="Arial"/>
                <a:cs typeface="Arial"/>
                <a:sym typeface="Arial"/>
              </a:rPr>
              <a:t>← </a:t>
            </a:r>
            <a:r>
              <a:rPr lang="en-US" sz="1100" i="1">
                <a:latin typeface="Calibri"/>
                <a:ea typeface="Calibri"/>
                <a:cs typeface="Calibri"/>
                <a:sym typeface="Calibri"/>
              </a:rPr>
              <a:t>heap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-</a:t>
            </a:r>
            <a:r>
              <a:rPr lang="en-US" sz="1100" i="1">
                <a:latin typeface="Calibri"/>
                <a:ea typeface="Calibri"/>
                <a:cs typeface="Calibri"/>
                <a:sym typeface="Calibri"/>
              </a:rPr>
              <a:t>size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[</a:t>
            </a:r>
            <a:r>
              <a:rPr lang="en-US" sz="1100" i="1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] + </a:t>
            </a: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412750" lvl="0" indent="-196850" algn="l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SzPts val="1100"/>
              <a:buFont typeface="Calibri"/>
              <a:buAutoNum type="arabicPlain"/>
            </a:pPr>
            <a:r>
              <a:rPr lang="en-US" sz="1100" i="1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[</a:t>
            </a:r>
            <a:r>
              <a:rPr lang="en-US" sz="1100" i="1">
                <a:latin typeface="Calibri"/>
                <a:ea typeface="Calibri"/>
                <a:cs typeface="Calibri"/>
                <a:sym typeface="Calibri"/>
              </a:rPr>
              <a:t>heap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-</a:t>
            </a:r>
            <a:r>
              <a:rPr lang="en-US" sz="1100" i="1">
                <a:latin typeface="Calibri"/>
                <a:ea typeface="Calibri"/>
                <a:cs typeface="Calibri"/>
                <a:sym typeface="Calibri"/>
              </a:rPr>
              <a:t>size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[</a:t>
            </a:r>
            <a:r>
              <a:rPr lang="en-US" sz="1100" i="1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]] </a:t>
            </a:r>
            <a:r>
              <a:rPr lang="en-US" sz="1100" i="1">
                <a:latin typeface="Arial"/>
                <a:ea typeface="Arial"/>
                <a:cs typeface="Arial"/>
                <a:sym typeface="Arial"/>
              </a:rPr>
              <a:t>← </a:t>
            </a:r>
            <a:r>
              <a:rPr lang="en-US" sz="1100" i="1">
                <a:latin typeface="Calibri"/>
                <a:ea typeface="Calibri"/>
                <a:cs typeface="Calibri"/>
                <a:sym typeface="Calibri"/>
              </a:rPr>
              <a:t>key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412750" lvl="0" indent="-196850" algn="l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SzPts val="1100"/>
              <a:buFont typeface="Calibri"/>
              <a:buAutoNum type="arabicPlain"/>
            </a:pPr>
            <a:r>
              <a:rPr lang="en-US" sz="1100" i="1"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lang="en-US" sz="1100" i="1">
                <a:latin typeface="Arial"/>
                <a:ea typeface="Arial"/>
                <a:cs typeface="Arial"/>
                <a:sym typeface="Arial"/>
              </a:rPr>
              <a:t>← </a:t>
            </a:r>
            <a:r>
              <a:rPr lang="en-US" sz="1100" i="1">
                <a:latin typeface="Calibri"/>
                <a:ea typeface="Calibri"/>
                <a:cs typeface="Calibri"/>
                <a:sym typeface="Calibri"/>
              </a:rPr>
              <a:t>heap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-</a:t>
            </a:r>
            <a:r>
              <a:rPr lang="en-US" sz="1100" i="1">
                <a:latin typeface="Calibri"/>
                <a:ea typeface="Calibri"/>
                <a:cs typeface="Calibri"/>
                <a:sym typeface="Calibri"/>
              </a:rPr>
              <a:t>size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[</a:t>
            </a:r>
            <a:r>
              <a:rPr lang="en-US" sz="1100" i="1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]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412750" lvl="0" indent="-196850" algn="l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SzPts val="1100"/>
              <a:buFont typeface="Calibri"/>
              <a:buAutoNum type="arabicPlain"/>
            </a:pPr>
            <a:r>
              <a:rPr lang="en-US" sz="1100" b="1">
                <a:latin typeface="Calibri"/>
                <a:ea typeface="Calibri"/>
                <a:cs typeface="Calibri"/>
                <a:sym typeface="Calibri"/>
              </a:rPr>
              <a:t>while </a:t>
            </a:r>
            <a:r>
              <a:rPr lang="en-US" sz="1100" i="1"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lang="en-US" sz="1100" b="0" i="1">
                <a:latin typeface="Arial"/>
                <a:ea typeface="Arial"/>
                <a:cs typeface="Arial"/>
                <a:sym typeface="Arial"/>
              </a:rPr>
              <a:t>&gt; </a:t>
            </a: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1 and </a:t>
            </a:r>
            <a:r>
              <a:rPr lang="en-US" sz="1100" i="1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[</a:t>
            </a:r>
            <a:r>
              <a:rPr lang="en-US" sz="1100">
                <a:latin typeface="Book Antiqua"/>
                <a:ea typeface="Book Antiqua"/>
                <a:cs typeface="Book Antiqua"/>
                <a:sym typeface="Book Antiqua"/>
              </a:rPr>
              <a:t>parent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1100" i="1"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)] </a:t>
            </a:r>
            <a:r>
              <a:rPr lang="en-US" sz="1100" b="0" i="1">
                <a:latin typeface="Arial"/>
                <a:ea typeface="Arial"/>
                <a:cs typeface="Arial"/>
                <a:sym typeface="Arial"/>
              </a:rPr>
              <a:t>&lt; </a:t>
            </a:r>
            <a:r>
              <a:rPr lang="en-US" sz="1100" i="1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[</a:t>
            </a:r>
            <a:r>
              <a:rPr lang="en-US" sz="1100" i="1"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]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412750" lvl="0" indent="-196850" algn="l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SzPts val="1100"/>
              <a:buFont typeface="Calibri"/>
              <a:buAutoNum type="arabicPlain"/>
            </a:pP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        </a:t>
            </a:r>
            <a:r>
              <a:rPr lang="en-US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exchange </a:t>
            </a:r>
            <a:r>
              <a:rPr lang="en-US" sz="11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</a:t>
            </a:r>
            <a:r>
              <a:rPr lang="en-US" sz="11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] </a:t>
            </a:r>
            <a:r>
              <a:rPr lang="en-US" sz="1100" i="1">
                <a:solidFill>
                  <a:schemeClr val="dk1"/>
                </a:solidFill>
              </a:rPr>
              <a:t>↔ </a:t>
            </a:r>
            <a:r>
              <a:rPr lang="en-US" sz="11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</a:t>
            </a:r>
            <a:r>
              <a:rPr lang="en-US" sz="11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parent</a:t>
            </a:r>
            <a:r>
              <a:rPr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11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)]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41300" algn="l" rtl="0">
              <a:spcBef>
                <a:spcPts val="35"/>
              </a:spcBef>
              <a:spcAft>
                <a:spcPts val="0"/>
              </a:spcAft>
              <a:buSzPts val="1100"/>
              <a:buFont typeface="Calibri"/>
              <a:buAutoNum type="arabicPlain"/>
            </a:pPr>
            <a:r>
              <a:rPr lang="en-US" sz="11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i </a:t>
            </a:r>
            <a:r>
              <a:rPr lang="en-US" sz="1100" i="1">
                <a:solidFill>
                  <a:schemeClr val="dk1"/>
                </a:solidFill>
              </a:rPr>
              <a:t>← </a:t>
            </a:r>
            <a:r>
              <a:rPr lang="en-US" sz="11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</a:t>
            </a:r>
            <a:r>
              <a:rPr lang="en-US" sz="11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parent</a:t>
            </a:r>
            <a:r>
              <a:rPr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11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)]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42" name="Google Shape;342;g31f8cdc83de_0_1161"/>
          <p:cNvSpPr txBox="1"/>
          <p:nvPr/>
        </p:nvSpPr>
        <p:spPr>
          <a:xfrm>
            <a:off x="2632626" y="1850085"/>
            <a:ext cx="2415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207645" lvl="0" indent="0" algn="l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endParaRPr sz="11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43" name="Google Shape;343;g31f8cdc83de_0_1161"/>
          <p:cNvSpPr txBox="1"/>
          <p:nvPr/>
        </p:nvSpPr>
        <p:spPr>
          <a:xfrm>
            <a:off x="382373" y="2163950"/>
            <a:ext cx="2796300" cy="8286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24765" lvl="0" indent="0" algn="l" rtl="0">
              <a:lnSpc>
                <a:spcPct val="15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Book Antiqua"/>
                <a:ea typeface="Book Antiqua"/>
                <a:cs typeface="Book Antiqua"/>
                <a:sym typeface="Book Antiqua"/>
              </a:rPr>
              <a:t>max-heap-insert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1100" i="1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1100" b="0" i="1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i="1">
                <a:latin typeface="Calibri"/>
                <a:ea typeface="Calibri"/>
                <a:cs typeface="Calibri"/>
                <a:sym typeface="Calibri"/>
              </a:rPr>
              <a:t>key 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)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220345" lvl="0" indent="-207645" algn="l" rtl="0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SzPts val="1100"/>
              <a:buFont typeface="Calibri"/>
              <a:buAutoNum type="arabicPlain"/>
            </a:pPr>
            <a:r>
              <a:rPr lang="en-US" sz="1100" i="1">
                <a:latin typeface="Calibri"/>
                <a:ea typeface="Calibri"/>
                <a:cs typeface="Calibri"/>
                <a:sym typeface="Calibri"/>
              </a:rPr>
              <a:t>heap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-</a:t>
            </a:r>
            <a:r>
              <a:rPr lang="en-US" sz="1100" i="1">
                <a:latin typeface="Calibri"/>
                <a:ea typeface="Calibri"/>
                <a:cs typeface="Calibri"/>
                <a:sym typeface="Calibri"/>
              </a:rPr>
              <a:t>size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[</a:t>
            </a:r>
            <a:r>
              <a:rPr lang="en-US" sz="1100" i="1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] </a:t>
            </a:r>
            <a:r>
              <a:rPr lang="en-US" sz="1100" i="1">
                <a:latin typeface="Arial"/>
                <a:ea typeface="Arial"/>
                <a:cs typeface="Arial"/>
                <a:sym typeface="Arial"/>
              </a:rPr>
              <a:t>← </a:t>
            </a:r>
            <a:r>
              <a:rPr lang="en-US" sz="1100" i="1">
                <a:latin typeface="Calibri"/>
                <a:ea typeface="Calibri"/>
                <a:cs typeface="Calibri"/>
                <a:sym typeface="Calibri"/>
              </a:rPr>
              <a:t>heap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-</a:t>
            </a:r>
            <a:r>
              <a:rPr lang="en-US" sz="1100" i="1">
                <a:latin typeface="Calibri"/>
                <a:ea typeface="Calibri"/>
                <a:cs typeface="Calibri"/>
                <a:sym typeface="Calibri"/>
              </a:rPr>
              <a:t>size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[</a:t>
            </a:r>
            <a:r>
              <a:rPr lang="en-US" sz="1100" i="1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] + </a:t>
            </a: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220345" lvl="0" indent="-207645" algn="l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SzPts val="1100"/>
              <a:buFont typeface="Calibri"/>
              <a:buAutoNum type="arabicPlain"/>
            </a:pPr>
            <a:r>
              <a:rPr lang="en-US" sz="1100" i="1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[</a:t>
            </a:r>
            <a:r>
              <a:rPr lang="en-US" sz="1100" i="1">
                <a:latin typeface="Calibri"/>
                <a:ea typeface="Calibri"/>
                <a:cs typeface="Calibri"/>
                <a:sym typeface="Calibri"/>
              </a:rPr>
              <a:t>heap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-</a:t>
            </a:r>
            <a:r>
              <a:rPr lang="en-US" sz="1100" i="1">
                <a:latin typeface="Calibri"/>
                <a:ea typeface="Calibri"/>
                <a:cs typeface="Calibri"/>
                <a:sym typeface="Calibri"/>
              </a:rPr>
              <a:t>size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[</a:t>
            </a:r>
            <a:r>
              <a:rPr lang="en-US" sz="1100" i="1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]] </a:t>
            </a:r>
            <a:r>
              <a:rPr lang="en-US" sz="1100" i="1">
                <a:latin typeface="Arial"/>
                <a:ea typeface="Arial"/>
                <a:cs typeface="Arial"/>
                <a:sym typeface="Arial"/>
              </a:rPr>
              <a:t>← −∞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220345" lvl="0" indent="-207645" algn="l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SzPts val="1100"/>
              <a:buFont typeface="Calibri"/>
              <a:buAutoNum type="arabicPlain"/>
            </a:pPr>
            <a:r>
              <a:rPr lang="en-US" sz="1100">
                <a:latin typeface="Book Antiqua"/>
                <a:ea typeface="Book Antiqua"/>
                <a:cs typeface="Book Antiqua"/>
                <a:sym typeface="Book Antiqua"/>
              </a:rPr>
              <a:t>heap-increase-key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1100" i="1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1100" b="0" i="1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i="1">
                <a:latin typeface="Calibri"/>
                <a:ea typeface="Calibri"/>
                <a:cs typeface="Calibri"/>
                <a:sym typeface="Calibri"/>
              </a:rPr>
              <a:t>heap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-</a:t>
            </a:r>
            <a:r>
              <a:rPr lang="en-US" sz="1100" i="1">
                <a:latin typeface="Calibri"/>
                <a:ea typeface="Calibri"/>
                <a:cs typeface="Calibri"/>
                <a:sym typeface="Calibri"/>
              </a:rPr>
              <a:t>size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[</a:t>
            </a:r>
            <a:r>
              <a:rPr lang="en-US" sz="1100" i="1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]</a:t>
            </a:r>
            <a:r>
              <a:rPr lang="en-US" sz="1100" b="0" i="1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i="1">
                <a:latin typeface="Calibri"/>
                <a:ea typeface="Calibri"/>
                <a:cs typeface="Calibri"/>
                <a:sym typeface="Calibri"/>
              </a:rPr>
              <a:t>key 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)</a:t>
            </a:r>
            <a:endParaRPr sz="11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g31f8cdc83de_0_1161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Mumit Khan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g31f8cdc83de_0_1161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18 / 29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g31f8cdc83de_0_1161"/>
          <p:cNvSpPr txBox="1"/>
          <p:nvPr/>
        </p:nvSpPr>
        <p:spPr>
          <a:xfrm>
            <a:off x="655025" y="0"/>
            <a:ext cx="439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Max-heap-insert </a:t>
            </a: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 (Both ways are correct)</a:t>
            </a:r>
            <a:endParaRPr b="1"/>
          </a:p>
        </p:txBody>
      </p:sp>
      <p:sp>
        <p:nvSpPr>
          <p:cNvPr id="347" name="Google Shape;347;g31f8cdc83de_0_1161"/>
          <p:cNvSpPr txBox="1"/>
          <p:nvPr/>
        </p:nvSpPr>
        <p:spPr>
          <a:xfrm>
            <a:off x="280525" y="1779213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marR="24765" lvl="0" indent="0" algn="l" rtl="0">
              <a:lnSpc>
                <a:spcPct val="15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also be done using </a:t>
            </a:r>
            <a:r>
              <a:rPr lang="en-US" sz="11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heap-increase-key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</p:txBody>
      </p:sp>
      <p:sp>
        <p:nvSpPr>
          <p:cNvPr id="348" name="Google Shape;348;g31f8cdc83de_0_1161"/>
          <p:cNvSpPr txBox="1"/>
          <p:nvPr/>
        </p:nvSpPr>
        <p:spPr>
          <a:xfrm>
            <a:off x="3546025" y="1394475"/>
            <a:ext cx="1806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indent="0" algn="ctr" rtl="0">
              <a:spcBef>
                <a:spcPts val="359"/>
              </a:spcBef>
              <a:spcAft>
                <a:spcPts val="0"/>
              </a:spcAft>
              <a:buNone/>
            </a:pPr>
            <a:r>
              <a:rPr lang="en-US" sz="11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</a:t>
            </a:r>
            <a:r>
              <a:rPr lang="en-U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11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 = </a:t>
            </a:r>
            <a:r>
              <a:rPr lang="en-US" sz="11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-U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11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 = </a:t>
            </a:r>
            <a:r>
              <a:rPr lang="en-US" sz="11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-U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lg </a:t>
            </a:r>
            <a:r>
              <a:rPr lang="en-US" sz="11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r>
              <a:rPr lang="en-US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 txBox="1">
            <a:spLocks noGrp="1"/>
          </p:cNvSpPr>
          <p:nvPr>
            <p:ph type="title"/>
          </p:nvPr>
        </p:nvSpPr>
        <p:spPr>
          <a:xfrm>
            <a:off x="1565275" y="162305"/>
            <a:ext cx="2635250" cy="285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6407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Heap properties</a:t>
            </a:r>
            <a:endParaRPr/>
          </a:p>
        </p:txBody>
      </p:sp>
      <p:sp>
        <p:nvSpPr>
          <p:cNvPr id="64" name="Google Shape;64;p7"/>
          <p:cNvSpPr txBox="1"/>
          <p:nvPr/>
        </p:nvSpPr>
        <p:spPr>
          <a:xfrm>
            <a:off x="257775" y="798100"/>
            <a:ext cx="3243300" cy="18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0" anchor="t" anchorCtr="0">
            <a:spAutoFit/>
          </a:bodyPr>
          <a:lstStyle/>
          <a:p>
            <a:pPr marL="156845" lvl="0" indent="-1314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000"/>
              <a:buFont typeface="Verdana"/>
              <a:buChar char="•"/>
            </a:pPr>
            <a:r>
              <a:rPr lang="en-US" sz="1000" b="1">
                <a:latin typeface="Arial"/>
                <a:ea typeface="Arial"/>
                <a:cs typeface="Arial"/>
                <a:sym typeface="Arial"/>
              </a:rPr>
              <a:t>Root: 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Only node with no parent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156845" lvl="0" indent="-131445" algn="l" rtl="0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>
                <a:srgbClr val="334669"/>
              </a:buClr>
              <a:buSzPts val="1000"/>
              <a:buFont typeface="Verdana"/>
              <a:buChar char="•"/>
            </a:pPr>
            <a:r>
              <a:rPr lang="en-US" sz="1000" b="1">
                <a:latin typeface="Arial"/>
                <a:ea typeface="Arial"/>
                <a:cs typeface="Arial"/>
                <a:sym typeface="Arial"/>
              </a:rPr>
              <a:t>Leaf: 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Node without any children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156845" lvl="0" indent="-131445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334669"/>
              </a:buClr>
              <a:buSzPts val="1000"/>
              <a:buFont typeface="Verdana"/>
              <a:buChar char="•"/>
            </a:pPr>
            <a:r>
              <a:rPr lang="en-US" sz="1000" b="1">
                <a:latin typeface="Arial"/>
                <a:ea typeface="Arial"/>
                <a:cs typeface="Arial"/>
                <a:sym typeface="Arial"/>
              </a:rPr>
              <a:t>Heap size: 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Number of nodes in heap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157480" marR="59055" lvl="0" indent="-132080" algn="l" rtl="0">
              <a:lnSpc>
                <a:spcPct val="84200"/>
              </a:lnSpc>
              <a:spcBef>
                <a:spcPts val="290"/>
              </a:spcBef>
              <a:spcAft>
                <a:spcPts val="0"/>
              </a:spcAft>
              <a:buClr>
                <a:srgbClr val="334669"/>
              </a:buClr>
              <a:buSzPts val="1000"/>
              <a:buFont typeface="Verdana"/>
              <a:buChar char="•"/>
            </a:pPr>
            <a:r>
              <a:rPr lang="en-US" sz="1000" b="1">
                <a:latin typeface="Arial"/>
                <a:ea typeface="Arial"/>
                <a:cs typeface="Arial"/>
                <a:sym typeface="Arial"/>
              </a:rPr>
              <a:t>Height 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of a node is number of edges along </a:t>
            </a:r>
            <a:r>
              <a:rPr lang="en-US" sz="1000" u="sng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longest simple downward path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 from </a:t>
            </a:r>
            <a:r>
              <a:rPr lang="en-US" sz="1000" b="1" u="sng">
                <a:latin typeface="Tahoma"/>
                <a:ea typeface="Tahoma"/>
                <a:cs typeface="Tahoma"/>
                <a:sym typeface="Tahoma"/>
              </a:rPr>
              <a:t>node to a leaf</a:t>
            </a:r>
            <a:endParaRPr sz="1000" b="1" u="sng">
              <a:latin typeface="Tahoma"/>
              <a:ea typeface="Tahoma"/>
              <a:cs typeface="Tahoma"/>
              <a:sym typeface="Tahoma"/>
            </a:endParaRPr>
          </a:p>
          <a:p>
            <a:pPr marL="433705" lvl="1" indent="-131445" algn="l" rtl="0">
              <a:lnSpc>
                <a:spcPct val="100000"/>
              </a:lnSpc>
              <a:spcBef>
                <a:spcPts val="1325"/>
              </a:spcBef>
              <a:spcAft>
                <a:spcPts val="0"/>
              </a:spcAft>
              <a:buClr>
                <a:srgbClr val="334669"/>
              </a:buClr>
              <a:buSzPts val="1000"/>
              <a:buFont typeface="Verdana"/>
              <a:buChar char="•"/>
            </a:pP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Leaves have height h = 0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433705" lvl="1" indent="-1314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000"/>
              <a:buFont typeface="Verdana"/>
              <a:buChar char="•"/>
            </a:pP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Root in example above has height h = 3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433069" marR="760730" lvl="1" indent="-131444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334669"/>
              </a:buClr>
              <a:buSzPts val="1000"/>
              <a:buFont typeface="Verdana"/>
              <a:buChar char="•"/>
            </a:pPr>
            <a:r>
              <a:rPr lang="en-US" sz="1000" u="sng">
                <a:latin typeface="Tahoma"/>
                <a:ea typeface="Tahoma"/>
                <a:cs typeface="Tahoma"/>
                <a:sym typeface="Tahoma"/>
              </a:rPr>
              <a:t>Height of root is height of tree/heap</a:t>
            </a:r>
            <a:endParaRPr sz="1000" u="sng">
              <a:latin typeface="Tahoma"/>
              <a:ea typeface="Tahoma"/>
              <a:cs typeface="Tahoma"/>
              <a:sym typeface="Tahoma"/>
            </a:endParaRPr>
          </a:p>
          <a:p>
            <a:pPr marL="0" marR="76073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endParaRPr sz="1000" u="sng">
              <a:latin typeface="Tahoma"/>
              <a:ea typeface="Tahoma"/>
              <a:cs typeface="Tahoma"/>
              <a:sym typeface="Tahoma"/>
            </a:endParaRPr>
          </a:p>
          <a:p>
            <a:pPr marL="12700" lvl="0" indent="0" algn="l" rtl="0">
              <a:spcBef>
                <a:spcPts val="334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Height of tree is </a:t>
            </a: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Θ(</a:t>
            </a: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 = Θ(</a:t>
            </a: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lg </a:t>
            </a:r>
            <a:r>
              <a:rPr lang="en-US" sz="1000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</a:t>
            </a: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 = Θ(</a:t>
            </a: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log </a:t>
            </a:r>
            <a:r>
              <a:rPr lang="en-US" sz="1000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</a:t>
            </a: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1000" u="sng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5" name="Google Shape;65;p7"/>
          <p:cNvSpPr txBox="1"/>
          <p:nvPr/>
        </p:nvSpPr>
        <p:spPr>
          <a:xfrm>
            <a:off x="130860" y="3104757"/>
            <a:ext cx="227329" cy="11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Heaps</a:t>
            </a:r>
            <a:endParaRPr sz="6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6" name="Google Shape;6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1075" y="823999"/>
            <a:ext cx="2151225" cy="14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7"/>
          <p:cNvSpPr txBox="1">
            <a:spLocks noGrp="1"/>
          </p:cNvSpPr>
          <p:nvPr>
            <p:ph type="title"/>
          </p:nvPr>
        </p:nvSpPr>
        <p:spPr>
          <a:xfrm>
            <a:off x="1565275" y="162300"/>
            <a:ext cx="30162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Maintaining the heap property</a:t>
            </a:r>
            <a:endParaRPr/>
          </a:p>
        </p:txBody>
      </p:sp>
      <p:sp>
        <p:nvSpPr>
          <p:cNvPr id="354" name="Google Shape;354;p17"/>
          <p:cNvSpPr txBox="1"/>
          <p:nvPr/>
        </p:nvSpPr>
        <p:spPr>
          <a:xfrm>
            <a:off x="210717" y="969009"/>
            <a:ext cx="3116091" cy="1720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5225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Goal of </a:t>
            </a:r>
            <a:r>
              <a:rPr lang="en-US" sz="1000" b="1" dirty="0" err="1">
                <a:solidFill>
                  <a:srgbClr val="188038"/>
                </a:solidFill>
                <a:latin typeface="Tahoma"/>
                <a:ea typeface="Tahoma"/>
                <a:cs typeface="Tahoma"/>
                <a:sym typeface="Tahoma"/>
              </a:rPr>
              <a:t>build_max_heap</a:t>
            </a:r>
            <a:r>
              <a:rPr lang="en-US" sz="1000" b="1" dirty="0">
                <a:solidFill>
                  <a:srgbClr val="188038"/>
                </a:solidFill>
                <a:latin typeface="Tahoma"/>
                <a:ea typeface="Tahoma"/>
                <a:cs typeface="Tahoma"/>
                <a:sym typeface="Tahoma"/>
              </a:rPr>
              <a:t>()</a:t>
            </a:r>
            <a:r>
              <a:rPr lang="en-US" sz="10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Method:</a:t>
            </a:r>
            <a:endParaRPr sz="1000" b="1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00025" lvl="0" indent="-20637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US" sz="10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Transform an </a:t>
            </a:r>
            <a:r>
              <a:rPr lang="en-US" sz="10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unsorted array</a:t>
            </a:r>
            <a:r>
              <a:rPr lang="en-US" sz="10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into a </a:t>
            </a:r>
            <a:r>
              <a:rPr lang="en-US" sz="10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max-heap</a:t>
            </a:r>
            <a:r>
              <a:rPr lang="en-US" sz="10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sz="10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00025" lvl="0" indent="-2063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US" sz="10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Ensure the </a:t>
            </a:r>
            <a:r>
              <a:rPr lang="en-US" sz="10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heap property</a:t>
            </a:r>
            <a:r>
              <a:rPr lang="en-US" sz="10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</a:pPr>
            <a:r>
              <a:rPr lang="en-US" sz="10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  - Each parent node ≥ its children.</a:t>
            </a:r>
            <a:endParaRPr sz="10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00025" lvl="0" indent="-2063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US" sz="10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Serve as the foundation for operations like </a:t>
            </a:r>
            <a:r>
              <a:rPr lang="en-US" sz="10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heap sort</a:t>
            </a:r>
            <a:r>
              <a:rPr lang="en-US" sz="10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or priority queues.</a:t>
            </a:r>
            <a:endParaRPr sz="1000" b="1" dirty="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55" name="Google Shape;35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86586" y="550771"/>
            <a:ext cx="2225525" cy="95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17"/>
          <p:cNvSpPr txBox="1"/>
          <p:nvPr/>
        </p:nvSpPr>
        <p:spPr>
          <a:xfrm>
            <a:off x="130860" y="3104757"/>
            <a:ext cx="227329" cy="11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Heaps</a:t>
            </a:r>
            <a:endParaRPr sz="6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7" name="Google Shape;357;p17"/>
          <p:cNvSpPr txBox="1"/>
          <p:nvPr/>
        </p:nvSpPr>
        <p:spPr>
          <a:xfrm>
            <a:off x="5373370" y="3104757"/>
            <a:ext cx="219710" cy="11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rPr>
              <a:t>26/27</a:t>
            </a:r>
            <a:endParaRPr sz="6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1ff6e4d82b_0_0"/>
          <p:cNvSpPr txBox="1">
            <a:spLocks noGrp="1"/>
          </p:cNvSpPr>
          <p:nvPr>
            <p:ph type="title"/>
          </p:nvPr>
        </p:nvSpPr>
        <p:spPr>
          <a:xfrm>
            <a:off x="1565275" y="162300"/>
            <a:ext cx="30162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Maintaining the heap property</a:t>
            </a:r>
            <a:endParaRPr/>
          </a:p>
        </p:txBody>
      </p:sp>
      <p:sp>
        <p:nvSpPr>
          <p:cNvPr id="363" name="Google Shape;363;g31ff6e4d82b_0_0"/>
          <p:cNvSpPr txBox="1"/>
          <p:nvPr/>
        </p:nvSpPr>
        <p:spPr>
          <a:xfrm>
            <a:off x="210718" y="969009"/>
            <a:ext cx="3016200" cy="1149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5225" rIns="0" bIns="0" anchor="t" anchorCtr="0">
            <a:spAutoFit/>
          </a:bodyPr>
          <a:lstStyle/>
          <a:p>
            <a:pPr marL="158750" lvl="0" indent="-146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Verdana"/>
              <a:buChar char="•"/>
            </a:pPr>
            <a:r>
              <a:rPr lang="en-US" sz="1000" b="1" dirty="0">
                <a:latin typeface="Arial"/>
                <a:ea typeface="Arial"/>
                <a:cs typeface="Arial"/>
                <a:sym typeface="Arial"/>
              </a:rPr>
              <a:t>Starting point </a:t>
            </a:r>
            <a:r>
              <a:rPr lang="en-US" sz="1000" i="1" dirty="0"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000" dirty="0">
                <a:latin typeface="Tahoma"/>
                <a:ea typeface="Tahoma"/>
                <a:cs typeface="Tahoma"/>
                <a:sym typeface="Tahoma"/>
              </a:rPr>
              <a:t>[1</a:t>
            </a:r>
            <a:r>
              <a:rPr lang="en-US" sz="1000" i="1" dirty="0">
                <a:latin typeface="Calibri"/>
                <a:ea typeface="Calibri"/>
                <a:cs typeface="Calibri"/>
                <a:sym typeface="Calibri"/>
              </a:rPr>
              <a:t>..</a:t>
            </a:r>
            <a:r>
              <a:rPr lang="en-US" sz="1000" i="1" dirty="0"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000" dirty="0">
                <a:latin typeface="Tahoma"/>
                <a:ea typeface="Tahoma"/>
                <a:cs typeface="Tahoma"/>
                <a:sym typeface="Tahoma"/>
              </a:rPr>
              <a:t>], </a:t>
            </a:r>
            <a:r>
              <a:rPr lang="en-US" sz="1000" i="1" dirty="0">
                <a:latin typeface="Arial"/>
                <a:ea typeface="Arial"/>
                <a:cs typeface="Arial"/>
                <a:sym typeface="Arial"/>
              </a:rPr>
              <a:t>n </a:t>
            </a:r>
            <a:r>
              <a:rPr lang="en-US" sz="1000" dirty="0">
                <a:latin typeface="Tahoma"/>
                <a:ea typeface="Tahoma"/>
                <a:cs typeface="Tahoma"/>
                <a:sym typeface="Tahoma"/>
              </a:rPr>
              <a:t>= </a:t>
            </a:r>
            <a:r>
              <a:rPr lang="en-US" sz="1000" i="1" dirty="0" err="1"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000" dirty="0" err="1">
                <a:latin typeface="Tahoma"/>
                <a:ea typeface="Tahoma"/>
                <a:cs typeface="Tahoma"/>
                <a:sym typeface="Tahoma"/>
              </a:rPr>
              <a:t>.length</a:t>
            </a:r>
            <a:endParaRPr sz="1000" dirty="0">
              <a:latin typeface="Tahoma"/>
              <a:ea typeface="Tahoma"/>
              <a:cs typeface="Tahoma"/>
              <a:sym typeface="Tahoma"/>
            </a:endParaRPr>
          </a:p>
          <a:p>
            <a:pPr marL="158750" lvl="0" indent="-146050" algn="l" rtl="0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Verdana"/>
              <a:buChar char="•"/>
            </a:pPr>
            <a:r>
              <a:rPr lang="en-US" sz="1000" b="1" dirty="0">
                <a:latin typeface="Arial"/>
                <a:ea typeface="Arial"/>
                <a:cs typeface="Arial"/>
                <a:sym typeface="Arial"/>
              </a:rPr>
              <a:t>Goal </a:t>
            </a:r>
            <a:r>
              <a:rPr lang="en-US" sz="1000" dirty="0">
                <a:latin typeface="Tahoma"/>
                <a:ea typeface="Tahoma"/>
                <a:cs typeface="Tahoma"/>
                <a:sym typeface="Tahoma"/>
              </a:rPr>
              <a:t>Turn A into a max-heap!</a:t>
            </a:r>
            <a:endParaRPr sz="1000" dirty="0">
              <a:latin typeface="Tahoma"/>
              <a:ea typeface="Tahoma"/>
              <a:cs typeface="Tahoma"/>
              <a:sym typeface="Tahoma"/>
            </a:endParaRPr>
          </a:p>
          <a:p>
            <a:pPr marL="158750" lvl="0" indent="-1460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Verdana"/>
              <a:buChar char="•"/>
            </a:pPr>
            <a:r>
              <a:rPr lang="en-US" sz="1000" b="1" dirty="0">
                <a:latin typeface="Arial"/>
                <a:ea typeface="Arial"/>
                <a:cs typeface="Arial"/>
                <a:sym typeface="Arial"/>
              </a:rPr>
              <a:t>Tool </a:t>
            </a:r>
            <a:r>
              <a:rPr lang="en-US" sz="1000" dirty="0">
                <a:latin typeface="Tahoma"/>
                <a:ea typeface="Tahoma"/>
                <a:cs typeface="Tahoma"/>
                <a:sym typeface="Tahoma"/>
              </a:rPr>
              <a:t>Max-</a:t>
            </a:r>
            <a:r>
              <a:rPr lang="en-US" sz="1000" dirty="0" err="1">
                <a:latin typeface="Tahoma"/>
                <a:ea typeface="Tahoma"/>
                <a:cs typeface="Tahoma"/>
                <a:sym typeface="Tahoma"/>
              </a:rPr>
              <a:t>Heapify</a:t>
            </a:r>
            <a:r>
              <a:rPr lang="en-US" sz="1000" dirty="0">
                <a:latin typeface="Tahoma"/>
                <a:ea typeface="Tahoma"/>
                <a:cs typeface="Tahoma"/>
                <a:sym typeface="Tahoma"/>
              </a:rPr>
              <a:t>() algorithm: “sink” operation</a:t>
            </a:r>
          </a:p>
          <a:p>
            <a:pPr marL="158750" lvl="0" indent="-1460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Verdana"/>
              <a:buChar char="•"/>
            </a:pPr>
            <a:r>
              <a:rPr lang="en-US" sz="1000" dirty="0">
                <a:latin typeface="Tahoma"/>
                <a:ea typeface="Tahoma"/>
                <a:cs typeface="Tahoma"/>
                <a:sym typeface="Tahoma"/>
              </a:rPr>
              <a:t>Call Max-</a:t>
            </a:r>
            <a:r>
              <a:rPr lang="en-US" sz="1000" dirty="0" err="1">
                <a:latin typeface="Tahoma"/>
                <a:ea typeface="Tahoma"/>
                <a:cs typeface="Tahoma"/>
                <a:sym typeface="Tahoma"/>
              </a:rPr>
              <a:t>Heapify</a:t>
            </a:r>
            <a:r>
              <a:rPr lang="en-US" sz="1000" dirty="0">
                <a:latin typeface="Tahoma"/>
                <a:ea typeface="Tahoma"/>
                <a:cs typeface="Tahoma"/>
                <a:sym typeface="Tahoma"/>
              </a:rPr>
              <a:t>()  from the last internal node to the root node (1)</a:t>
            </a:r>
            <a:endParaRPr sz="1000" dirty="0">
              <a:latin typeface="Tahoma"/>
              <a:ea typeface="Tahoma"/>
              <a:cs typeface="Tahoma"/>
              <a:sym typeface="Tahoma"/>
            </a:endParaRPr>
          </a:p>
          <a:p>
            <a:pPr marL="0" marR="5080" lvl="0" indent="0" algn="l" rtl="0">
              <a:lnSpc>
                <a:spcPct val="98800"/>
              </a:lnSpc>
              <a:spcBef>
                <a:spcPts val="245"/>
              </a:spcBef>
              <a:spcAft>
                <a:spcPts val="0"/>
              </a:spcAft>
              <a:buNone/>
            </a:pPr>
            <a:endParaRPr sz="1200" dirty="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64" name="Google Shape;364;g31ff6e4d82b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04919" y="990949"/>
            <a:ext cx="2225525" cy="95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31ff6e4d82b_0_0"/>
          <p:cNvSpPr txBox="1"/>
          <p:nvPr/>
        </p:nvSpPr>
        <p:spPr>
          <a:xfrm>
            <a:off x="130860" y="3104757"/>
            <a:ext cx="227400" cy="1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Heaps</a:t>
            </a:r>
            <a:endParaRPr sz="6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6" name="Google Shape;366;g31ff6e4d82b_0_0"/>
          <p:cNvSpPr txBox="1"/>
          <p:nvPr/>
        </p:nvSpPr>
        <p:spPr>
          <a:xfrm>
            <a:off x="5373370" y="3104757"/>
            <a:ext cx="219600" cy="1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rPr>
              <a:t>26/27</a:t>
            </a:r>
            <a:endParaRPr sz="6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9"/>
          <p:cNvSpPr txBox="1"/>
          <p:nvPr/>
        </p:nvSpPr>
        <p:spPr>
          <a:xfrm>
            <a:off x="1657350" y="162300"/>
            <a:ext cx="2947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Runtime of Build-Max-Heap</a:t>
            </a:r>
            <a:endParaRPr sz="17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72" name="Google Shape;372;p19"/>
          <p:cNvSpPr txBox="1"/>
          <p:nvPr/>
        </p:nvSpPr>
        <p:spPr>
          <a:xfrm>
            <a:off x="130860" y="3104757"/>
            <a:ext cx="227329" cy="11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Heaps</a:t>
            </a:r>
            <a:endParaRPr sz="6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73" name="Google Shape;373;p19"/>
          <p:cNvSpPr txBox="1"/>
          <p:nvPr/>
        </p:nvSpPr>
        <p:spPr>
          <a:xfrm>
            <a:off x="478042" y="1301986"/>
            <a:ext cx="4922856" cy="180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latin typeface="Tahoma"/>
                <a:ea typeface="Tahoma"/>
                <a:cs typeface="Tahoma"/>
                <a:sym typeface="Tahoma"/>
              </a:rPr>
              <a:t>Time complexity:</a:t>
            </a:r>
            <a:br>
              <a:rPr lang="en-US" sz="900" b="1" dirty="0">
                <a:latin typeface="Tahoma"/>
                <a:ea typeface="Tahoma"/>
                <a:cs typeface="Tahoma"/>
                <a:sym typeface="Tahoma"/>
              </a:rPr>
            </a:br>
            <a:r>
              <a:rPr lang="en-US" sz="900" dirty="0">
                <a:latin typeface="Tahoma"/>
                <a:ea typeface="Tahoma"/>
                <a:cs typeface="Tahoma"/>
                <a:sym typeface="Tahoma"/>
              </a:rPr>
              <a:t>Max-</a:t>
            </a:r>
            <a:r>
              <a:rPr lang="en-US" sz="900" dirty="0" err="1">
                <a:latin typeface="Tahoma"/>
                <a:ea typeface="Tahoma"/>
                <a:cs typeface="Tahoma"/>
                <a:sym typeface="Tahoma"/>
              </a:rPr>
              <a:t>Heapify</a:t>
            </a:r>
            <a:r>
              <a:rPr lang="en-US" sz="900" dirty="0">
                <a:latin typeface="Tahoma"/>
                <a:ea typeface="Tahoma"/>
                <a:cs typeface="Tahoma"/>
                <a:sym typeface="Tahoma"/>
              </a:rPr>
              <a:t>(A, </a:t>
            </a:r>
            <a:r>
              <a:rPr lang="en-US" sz="900" dirty="0" err="1">
                <a:latin typeface="Tahoma"/>
                <a:ea typeface="Tahoma"/>
                <a:cs typeface="Tahoma"/>
                <a:sym typeface="Tahoma"/>
              </a:rPr>
              <a:t>i</a:t>
            </a:r>
            <a:r>
              <a:rPr lang="en-US" sz="900" dirty="0">
                <a:latin typeface="Tahoma"/>
                <a:ea typeface="Tahoma"/>
                <a:cs typeface="Tahoma"/>
                <a:sym typeface="Tahoma"/>
              </a:rPr>
              <a:t>) runs in O(log n)</a:t>
            </a:r>
            <a:endParaRPr sz="900" dirty="0">
              <a:latin typeface="Tahoma"/>
              <a:ea typeface="Tahoma"/>
              <a:cs typeface="Tahoma"/>
              <a:sym typeface="Tahoma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Tahoma"/>
              <a:buChar char="●"/>
            </a:pPr>
            <a:r>
              <a:rPr lang="en-US" sz="900" dirty="0">
                <a:latin typeface="Tahoma"/>
                <a:ea typeface="Tahoma"/>
                <a:cs typeface="Tahoma"/>
                <a:sym typeface="Tahoma"/>
              </a:rPr>
              <a:t>Build-Max-Heap(A) calls </a:t>
            </a:r>
            <a:r>
              <a:rPr lang="en-US" sz="9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Max-</a:t>
            </a:r>
            <a:r>
              <a:rPr lang="en-US" sz="9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Heapify</a:t>
            </a:r>
            <a:r>
              <a:rPr lang="en-US" sz="900" dirty="0">
                <a:latin typeface="Tahoma"/>
                <a:ea typeface="Tahoma"/>
                <a:cs typeface="Tahoma"/>
                <a:sym typeface="Tahoma"/>
              </a:rPr>
              <a:t> n/2 times</a:t>
            </a:r>
            <a:endParaRPr sz="900" dirty="0">
              <a:latin typeface="Tahoma"/>
              <a:ea typeface="Tahoma"/>
              <a:cs typeface="Tahoma"/>
              <a:sym typeface="Tahoma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Tahoma"/>
              <a:buChar char="●"/>
            </a:pPr>
            <a:r>
              <a:rPr lang="en-US" sz="900" dirty="0">
                <a:latin typeface="Tahoma"/>
                <a:ea typeface="Tahoma"/>
                <a:cs typeface="Tahoma"/>
                <a:sym typeface="Tahoma"/>
              </a:rPr>
              <a:t>Therefore, the runtime of Build-Max-Heap(A) is </a:t>
            </a:r>
            <a:endParaRPr sz="9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Tahoma"/>
                <a:ea typeface="Tahoma"/>
                <a:cs typeface="Tahoma"/>
                <a:sym typeface="Tahoma"/>
              </a:rPr>
              <a:t>= O</a:t>
            </a:r>
            <a:r>
              <a:rPr lang="en-US" sz="9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(n/2) x O(log n)</a:t>
            </a:r>
            <a:br>
              <a:rPr lang="en-US" sz="9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900" dirty="0">
                <a:latin typeface="Tahoma"/>
                <a:ea typeface="Tahoma"/>
                <a:cs typeface="Tahoma"/>
                <a:sym typeface="Tahoma"/>
              </a:rPr>
              <a:t>= O(n log n)</a:t>
            </a: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900" dirty="0">
              <a:latin typeface="Tahoma"/>
              <a:ea typeface="Tahoma"/>
              <a:cs typeface="Tahoma"/>
              <a:sym typeface="Tahom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Precise analysis shows most </a:t>
            </a:r>
            <a:r>
              <a:rPr lang="en-US" sz="900" dirty="0" err="1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heapify</a:t>
            </a:r>
            <a:r>
              <a:rPr lang="en-US" sz="900" dirty="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 calls are on lower levels (smaller height). Using the aggregate method, total cost is O(n). Final Time Complexity: O(n).</a:t>
            </a:r>
            <a:endParaRPr sz="900" dirty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74" name="Google Shape;37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425" y="569803"/>
            <a:ext cx="2235108" cy="905319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19"/>
          <p:cNvSpPr txBox="1"/>
          <p:nvPr/>
        </p:nvSpPr>
        <p:spPr>
          <a:xfrm>
            <a:off x="3391517" y="984498"/>
            <a:ext cx="2061632" cy="338524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Internal nodes to the root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76" name="Google Shape;376;p19"/>
          <p:cNvSpPr/>
          <p:nvPr/>
        </p:nvSpPr>
        <p:spPr>
          <a:xfrm>
            <a:off x="2826691" y="1074306"/>
            <a:ext cx="515400" cy="1176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1f8cdc83de_0_1328"/>
          <p:cNvSpPr txBox="1">
            <a:spLocks noGrp="1"/>
          </p:cNvSpPr>
          <p:nvPr>
            <p:ph type="title"/>
          </p:nvPr>
        </p:nvSpPr>
        <p:spPr>
          <a:xfrm>
            <a:off x="633026" y="157275"/>
            <a:ext cx="46512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Example of </a:t>
            </a:r>
            <a:r>
              <a:rPr lang="en-US"/>
              <a:t>build-max-heap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(“heapify”) operation</a:t>
            </a:r>
            <a:endParaRPr/>
          </a:p>
        </p:txBody>
      </p:sp>
      <p:pic>
        <p:nvPicPr>
          <p:cNvPr id="382" name="Google Shape;382;g31f8cdc83de_0_13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8575" y="604375"/>
            <a:ext cx="3308601" cy="230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g31f8cdc83de_0_1328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Mumit Khan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1f8cdc83de_0_1512"/>
          <p:cNvSpPr txBox="1">
            <a:spLocks noGrp="1"/>
          </p:cNvSpPr>
          <p:nvPr>
            <p:ph type="title"/>
          </p:nvPr>
        </p:nvSpPr>
        <p:spPr>
          <a:xfrm>
            <a:off x="633026" y="168000"/>
            <a:ext cx="46512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Example of </a:t>
            </a:r>
            <a:r>
              <a:rPr lang="en-US"/>
              <a:t>build-max-heap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(“heapify”) operation</a:t>
            </a:r>
            <a:endParaRPr/>
          </a:p>
        </p:txBody>
      </p:sp>
      <p:sp>
        <p:nvSpPr>
          <p:cNvPr id="389" name="Google Shape;389;g31f8cdc83de_0_1512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Mumit Khan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0" name="Google Shape;390;g31f8cdc83de_0_15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8625" y="648525"/>
            <a:ext cx="3259975" cy="227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1f8cdc83de_0_1518"/>
          <p:cNvSpPr txBox="1">
            <a:spLocks noGrp="1"/>
          </p:cNvSpPr>
          <p:nvPr>
            <p:ph type="title"/>
          </p:nvPr>
        </p:nvSpPr>
        <p:spPr>
          <a:xfrm>
            <a:off x="633026" y="167475"/>
            <a:ext cx="46512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Example of </a:t>
            </a:r>
            <a:r>
              <a:rPr lang="en-US"/>
              <a:t>build-max-heap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(“heapify”) operation</a:t>
            </a:r>
            <a:endParaRPr/>
          </a:p>
        </p:txBody>
      </p:sp>
      <p:sp>
        <p:nvSpPr>
          <p:cNvPr id="396" name="Google Shape;396;g31f8cdc83de_0_1518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Mumit Khan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7" name="Google Shape;397;g31f8cdc83de_0_15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5950" y="578100"/>
            <a:ext cx="3403650" cy="237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1f8cdc83de_0_1523"/>
          <p:cNvSpPr txBox="1">
            <a:spLocks noGrp="1"/>
          </p:cNvSpPr>
          <p:nvPr>
            <p:ph type="title"/>
          </p:nvPr>
        </p:nvSpPr>
        <p:spPr>
          <a:xfrm>
            <a:off x="633026" y="147075"/>
            <a:ext cx="46512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Example of </a:t>
            </a:r>
            <a:r>
              <a:rPr lang="en-US"/>
              <a:t>build-max-heap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(“heapify”) operation</a:t>
            </a:r>
            <a:endParaRPr/>
          </a:p>
        </p:txBody>
      </p:sp>
      <p:sp>
        <p:nvSpPr>
          <p:cNvPr id="403" name="Google Shape;403;g31f8cdc83de_0_1523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Mumit Khan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4" name="Google Shape;404;g31f8cdc83de_0_15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5177" y="521676"/>
            <a:ext cx="3461875" cy="241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1f8cdc83de_0_1528"/>
          <p:cNvSpPr txBox="1">
            <a:spLocks noGrp="1"/>
          </p:cNvSpPr>
          <p:nvPr>
            <p:ph type="title"/>
          </p:nvPr>
        </p:nvSpPr>
        <p:spPr>
          <a:xfrm>
            <a:off x="633026" y="193000"/>
            <a:ext cx="46512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Example of </a:t>
            </a:r>
            <a:r>
              <a:rPr lang="en-US"/>
              <a:t>build-max-heap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(“heapify”) operation</a:t>
            </a:r>
            <a:endParaRPr/>
          </a:p>
        </p:txBody>
      </p:sp>
      <p:sp>
        <p:nvSpPr>
          <p:cNvPr id="410" name="Google Shape;410;g31f8cdc83de_0_1528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Mumit Khan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1" name="Google Shape;411;g31f8cdc83de_0_15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6775" y="533075"/>
            <a:ext cx="3492400" cy="243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1f8cdc83de_0_1533"/>
          <p:cNvSpPr txBox="1">
            <a:spLocks noGrp="1"/>
          </p:cNvSpPr>
          <p:nvPr>
            <p:ph type="title"/>
          </p:nvPr>
        </p:nvSpPr>
        <p:spPr>
          <a:xfrm>
            <a:off x="633026" y="131775"/>
            <a:ext cx="46512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Example of </a:t>
            </a:r>
            <a:r>
              <a:rPr lang="en-US"/>
              <a:t>build-max-heap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(“heapify”) operation</a:t>
            </a:r>
            <a:endParaRPr/>
          </a:p>
        </p:txBody>
      </p:sp>
      <p:sp>
        <p:nvSpPr>
          <p:cNvPr id="417" name="Google Shape;417;g31f8cdc83de_0_1533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Mumit Khan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8" name="Google Shape;418;g31f8cdc83de_0_15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8025" y="472226"/>
            <a:ext cx="3603600" cy="251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1f8cdc83de_0_1747"/>
          <p:cNvSpPr txBox="1"/>
          <p:nvPr/>
        </p:nvSpPr>
        <p:spPr>
          <a:xfrm>
            <a:off x="1652771" y="221586"/>
            <a:ext cx="40518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Get maximum value</a:t>
            </a:r>
            <a:endParaRPr sz="1700" b="0" i="0" u="none" strike="noStrike" cap="none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4" name="Google Shape;424;g31f8cdc83de_0_1747"/>
          <p:cNvSpPr txBox="1"/>
          <p:nvPr/>
        </p:nvSpPr>
        <p:spPr>
          <a:xfrm>
            <a:off x="125374" y="837691"/>
            <a:ext cx="720600" cy="1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5" name="Google Shape;425;g31f8cdc83de_0_17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4366" y="1009787"/>
            <a:ext cx="1578863" cy="1225296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31f8cdc83de_0_1747"/>
          <p:cNvSpPr txBox="1"/>
          <p:nvPr/>
        </p:nvSpPr>
        <p:spPr>
          <a:xfrm>
            <a:off x="130860" y="3104757"/>
            <a:ext cx="533400" cy="1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sng" strike="noStrike" cap="non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Priority Queues</a:t>
            </a:r>
            <a:endParaRPr sz="600" b="0" i="0" u="none" strike="noStrike" cap="none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1f8cdc83de_0_1552"/>
          <p:cNvSpPr txBox="1"/>
          <p:nvPr/>
        </p:nvSpPr>
        <p:spPr>
          <a:xfrm>
            <a:off x="969625" y="162300"/>
            <a:ext cx="41172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Why Array Over Linked List for Heap</a:t>
            </a:r>
            <a:endParaRPr sz="17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2" name="Google Shape;72;g31f8cdc83de_0_1552"/>
          <p:cNvSpPr txBox="1"/>
          <p:nvPr/>
        </p:nvSpPr>
        <p:spPr>
          <a:xfrm>
            <a:off x="459425" y="862225"/>
            <a:ext cx="46581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Arrays allow </a:t>
            </a:r>
            <a:r>
              <a:rPr lang="en-US" sz="1100" b="1">
                <a:solidFill>
                  <a:schemeClr val="dk1"/>
                </a:solidFill>
              </a:rPr>
              <a:t>random access</a:t>
            </a:r>
            <a:r>
              <a:rPr lang="en-US" sz="1100">
                <a:solidFill>
                  <a:schemeClr val="dk1"/>
                </a:solidFill>
              </a:rPr>
              <a:t> via indices, </a:t>
            </a:r>
            <a:br>
              <a:rPr lang="en-US" sz="1100">
                <a:solidFill>
                  <a:schemeClr val="dk1"/>
                </a:solidFill>
              </a:rPr>
            </a:br>
            <a:r>
              <a:rPr lang="en-US" sz="1100">
                <a:solidFill>
                  <a:schemeClr val="dk1"/>
                </a:solidFill>
              </a:rPr>
              <a:t>making parent/child lookup trivial/straightforward.</a:t>
            </a:r>
            <a:br>
              <a:rPr lang="en-US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Linked Lists:</a:t>
            </a:r>
            <a:endParaRPr sz="1100"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 b="1">
                <a:solidFill>
                  <a:schemeClr val="dk1"/>
                </a:solidFill>
              </a:rPr>
              <a:t>Sequential</a:t>
            </a:r>
            <a:r>
              <a:rPr lang="en-US" sz="1100">
                <a:solidFill>
                  <a:schemeClr val="dk1"/>
                </a:solidFill>
              </a:rPr>
              <a:t>, requiring traversal to locate elements.</a:t>
            </a:r>
            <a:endParaRPr sz="1100"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solidFill>
                  <a:schemeClr val="dk1"/>
                </a:solidFill>
              </a:rPr>
              <a:t>Need </a:t>
            </a:r>
            <a:r>
              <a:rPr lang="en-US" sz="1100" b="1">
                <a:solidFill>
                  <a:schemeClr val="dk1"/>
                </a:solidFill>
              </a:rPr>
              <a:t>three references</a:t>
            </a:r>
            <a:r>
              <a:rPr lang="en-US" sz="1100">
                <a:solidFill>
                  <a:schemeClr val="dk1"/>
                </a:solidFill>
              </a:rPr>
              <a:t> per node (parent, left, right), increasing memory overhead.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1f8cdc83de_0_1755"/>
          <p:cNvSpPr txBox="1"/>
          <p:nvPr/>
        </p:nvSpPr>
        <p:spPr>
          <a:xfrm>
            <a:off x="664249" y="81650"/>
            <a:ext cx="47505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275" rIns="0" bIns="0" anchor="t" anchorCtr="0">
            <a:spAutoFit/>
          </a:bodyPr>
          <a:lstStyle/>
          <a:p>
            <a:pPr marL="7105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Extract maximum </a:t>
            </a:r>
            <a:r>
              <a:rPr lang="en-US" sz="10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(Referred as “</a:t>
            </a:r>
            <a:r>
              <a:rPr lang="en-US" sz="10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Delete_max</a:t>
            </a:r>
            <a:r>
              <a:rPr lang="en-US" sz="10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” in note)</a:t>
            </a:r>
            <a:endParaRPr sz="12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2" name="Google Shape;432;g31f8cdc83de_0_17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7451" y="687524"/>
            <a:ext cx="2943225" cy="241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1f8cdc83de_0_2011"/>
          <p:cNvSpPr txBox="1">
            <a:spLocks noGrp="1"/>
          </p:cNvSpPr>
          <p:nvPr>
            <p:ph type="title"/>
          </p:nvPr>
        </p:nvSpPr>
        <p:spPr>
          <a:xfrm>
            <a:off x="1957672" y="152180"/>
            <a:ext cx="32958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small"/>
              <a:t>heap</a:t>
            </a:r>
            <a:r>
              <a:rPr lang="en-US"/>
              <a:t>-</a:t>
            </a:r>
            <a:r>
              <a:rPr lang="en-US" cap="small"/>
              <a:t>extra</a:t>
            </a:r>
            <a:r>
              <a:rPr lang="en-US"/>
              <a:t>c</a:t>
            </a:r>
            <a:r>
              <a:rPr lang="en-US" cap="small"/>
              <a:t>t</a:t>
            </a:r>
            <a:r>
              <a:rPr lang="en-US"/>
              <a:t>-m</a:t>
            </a:r>
            <a:r>
              <a:rPr lang="en-US" cap="small"/>
              <a:t>ax</a:t>
            </a:r>
            <a:r>
              <a:rPr lang="en-US"/>
              <a:t> </a:t>
            </a: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algorithm</a:t>
            </a:r>
            <a:endParaRPr/>
          </a:p>
        </p:txBody>
      </p:sp>
      <p:graphicFrame>
        <p:nvGraphicFramePr>
          <p:cNvPr id="438" name="Google Shape;438;g31f8cdc83de_0_2011"/>
          <p:cNvGraphicFramePr/>
          <p:nvPr/>
        </p:nvGraphicFramePr>
        <p:xfrm>
          <a:off x="434363" y="541460"/>
          <a:ext cx="4382375" cy="1330100"/>
        </p:xfrm>
        <a:graphic>
          <a:graphicData uri="http://schemas.openxmlformats.org/drawingml/2006/table">
            <a:tbl>
              <a:tblPr firstRow="1" bandRow="1">
                <a:noFill/>
                <a:tableStyleId>{BC555CE9-3C98-419E-9F7E-2F37518711B7}</a:tableStyleId>
              </a:tblPr>
              <a:tblGrid>
                <a:gridCol w="298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5775">
                <a:tc>
                  <a:txBody>
                    <a:bodyPr/>
                    <a:lstStyle/>
                    <a:p>
                      <a:pPr marL="25400" marR="0" lvl="0" indent="0" algn="l" rtl="0">
                        <a:lnSpc>
                          <a:spcPct val="118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small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extra</a:t>
                      </a:r>
                      <a:r>
                        <a:rPr lang="en-US" sz="10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</a:t>
                      </a:r>
                      <a:r>
                        <a:rPr lang="en-US" sz="1000" u="none" strike="noStrike" cap="small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</a:t>
                      </a:r>
                      <a:r>
                        <a:rPr lang="en-US" sz="10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-m</a:t>
                      </a:r>
                      <a:r>
                        <a:rPr lang="en-US" sz="1000" u="none" strike="noStrike" cap="small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ax</a:t>
                      </a:r>
                      <a:r>
                        <a:rPr lang="en-US" sz="1000" u="none" strike="noStrike" cap="none">
                          <a:latin typeface="Tahoma"/>
                          <a:ea typeface="Tahoma"/>
                          <a:cs typeface="Tahoma"/>
                          <a:sym typeface="Tahoma"/>
                        </a:rPr>
                        <a:t>(</a:t>
                      </a:r>
                      <a:r>
                        <a:rPr lang="en-US" sz="1000" i="1" u="none" strike="noStrike" cap="non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</a:t>
                      </a:r>
                      <a:r>
                        <a:rPr lang="en-US" sz="1000" u="none" strike="noStrike" cap="none">
                          <a:latin typeface="Tahoma"/>
                          <a:ea typeface="Tahoma"/>
                          <a:cs typeface="Tahoma"/>
                          <a:sym typeface="Tahoma"/>
                        </a:rPr>
                        <a:t>)</a:t>
                      </a:r>
                      <a:endParaRPr sz="10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6350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i="1" u="none" strike="noStrike" cap="none">
                          <a:solidFill>
                            <a:srgbClr val="0000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cost</a:t>
                      </a:r>
                      <a:endParaRPr sz="1000" u="none" strike="noStrike" cap="non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0" marR="0" marT="8350" marB="0"/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i="1" u="none" strike="noStrike" cap="none">
                          <a:solidFill>
                            <a:srgbClr val="0000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times</a:t>
                      </a:r>
                      <a:endParaRPr sz="1000" u="none" strike="noStrike" cap="non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0" marR="0" marT="835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750">
                <a:tc>
                  <a:txBody>
                    <a:bodyPr/>
                    <a:lstStyle/>
                    <a:p>
                      <a:pPr marL="25400" marR="0" lvl="0" indent="0" algn="l" rtl="0">
                        <a:lnSpc>
                          <a:spcPct val="113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	</a:t>
                      </a:r>
                      <a:r>
                        <a:rPr lang="en-US" sz="1000" b="1" u="none" strike="noStrike" cap="non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if </a:t>
                      </a:r>
                      <a:r>
                        <a:rPr lang="en-US" sz="1000" i="1" u="none" strike="noStrike" cap="non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heap</a:t>
                      </a:r>
                      <a:r>
                        <a:rPr lang="en-US" sz="1000" u="none" strike="noStrike" cap="none">
                          <a:latin typeface="Tahoma"/>
                          <a:ea typeface="Tahoma"/>
                          <a:cs typeface="Tahoma"/>
                          <a:sym typeface="Tahoma"/>
                        </a:rPr>
                        <a:t>-</a:t>
                      </a:r>
                      <a:r>
                        <a:rPr lang="en-US" sz="1000" i="1" u="none" strike="noStrike" cap="non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size</a:t>
                      </a:r>
                      <a:r>
                        <a:rPr lang="en-US" sz="1000" u="none" strike="noStrike" cap="none">
                          <a:latin typeface="Tahoma"/>
                          <a:ea typeface="Tahoma"/>
                          <a:cs typeface="Tahoma"/>
                          <a:sym typeface="Tahoma"/>
                        </a:rPr>
                        <a:t>[</a:t>
                      </a:r>
                      <a:r>
                        <a:rPr lang="en-US" sz="1000" i="1" u="none" strike="noStrike" cap="non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</a:t>
                      </a:r>
                      <a:r>
                        <a:rPr lang="en-US" sz="1000" u="none" strike="noStrike" cap="none">
                          <a:latin typeface="Tahoma"/>
                          <a:ea typeface="Tahoma"/>
                          <a:cs typeface="Tahoma"/>
                          <a:sym typeface="Tahoma"/>
                        </a:rPr>
                        <a:t>] </a:t>
                      </a:r>
                      <a:r>
                        <a:rPr lang="en-US" sz="1000" i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 </a:t>
                      </a:r>
                      <a:r>
                        <a:rPr lang="en-US" sz="1000" u="none" strike="noStrike" cap="non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endParaRPr sz="1000" u="none" strike="noStrike" cap="non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63500" lvl="0" indent="0" algn="r" rtl="0">
                        <a:lnSpc>
                          <a:spcPct val="113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Θ(</a:t>
                      </a:r>
                      <a:r>
                        <a:rPr lang="en-US" sz="1000" u="none" strike="noStrike" cap="none">
                          <a:solidFill>
                            <a:srgbClr val="0000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r>
                        <a:rPr lang="en-US" sz="1000" u="none" strike="noStrike" cap="none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)</a:t>
                      </a:r>
                      <a:endParaRPr sz="10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13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solidFill>
                            <a:srgbClr val="0000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endParaRPr sz="1000" u="none" strike="noStrike" cap="non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0750">
                <a:tc>
                  <a:txBody>
                    <a:bodyPr/>
                    <a:lstStyle/>
                    <a:p>
                      <a:pPr marL="25400" marR="0" lvl="0" indent="0" algn="l" rtl="0">
                        <a:lnSpc>
                          <a:spcPct val="113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	       </a:t>
                      </a:r>
                      <a:r>
                        <a:rPr lang="en-US" sz="1000" b="1" u="none" strike="noStrike" cap="non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then error </a:t>
                      </a:r>
                      <a:r>
                        <a:rPr lang="en-US" sz="1000" u="none" strike="noStrike" cap="non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“heap underflow”</a:t>
                      </a:r>
                      <a:endParaRPr sz="1000" u="none" strike="noStrike" cap="non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63500" lvl="0" indent="0" algn="r" rtl="0">
                        <a:lnSpc>
                          <a:spcPct val="113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Θ(</a:t>
                      </a:r>
                      <a:r>
                        <a:rPr lang="en-US" sz="1000" u="none" strike="noStrike" cap="none">
                          <a:solidFill>
                            <a:srgbClr val="0000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r>
                        <a:rPr lang="en-US" sz="1000" u="none" strike="noStrike" cap="none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)</a:t>
                      </a:r>
                      <a:endParaRPr sz="10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13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solidFill>
                            <a:srgbClr val="0000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endParaRPr sz="1000" u="none" strike="noStrike" cap="non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0750">
                <a:tc>
                  <a:txBody>
                    <a:bodyPr/>
                    <a:lstStyle/>
                    <a:p>
                      <a:pPr marL="25400" marR="0" lvl="0" indent="0" algn="l" rtl="0">
                        <a:lnSpc>
                          <a:spcPct val="113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	</a:t>
                      </a:r>
                      <a:r>
                        <a:rPr lang="en-US" sz="1000" i="1" u="none" strike="noStrike" cap="non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max </a:t>
                      </a: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← </a:t>
                      </a:r>
                      <a:r>
                        <a:rPr lang="en-US" sz="1000" i="1" u="none" strike="noStrike" cap="non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</a:t>
                      </a:r>
                      <a:r>
                        <a:rPr lang="en-US" sz="1000" u="none" strike="noStrike" cap="none">
                          <a:latin typeface="Tahoma"/>
                          <a:ea typeface="Tahoma"/>
                          <a:cs typeface="Tahoma"/>
                          <a:sym typeface="Tahoma"/>
                        </a:rPr>
                        <a:t>[</a:t>
                      </a:r>
                      <a:r>
                        <a:rPr lang="en-US" sz="1000" u="none" strike="noStrike" cap="non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r>
                        <a:rPr lang="en-US" sz="1000" u="none" strike="noStrike" cap="none">
                          <a:latin typeface="Tahoma"/>
                          <a:ea typeface="Tahoma"/>
                          <a:cs typeface="Tahoma"/>
                          <a:sym typeface="Tahoma"/>
                        </a:rPr>
                        <a:t>]</a:t>
                      </a:r>
                      <a:endParaRPr sz="10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63500" lvl="0" indent="0" algn="r" rtl="0">
                        <a:lnSpc>
                          <a:spcPct val="113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Θ(</a:t>
                      </a:r>
                      <a:r>
                        <a:rPr lang="en-US" sz="1000" u="none" strike="noStrike" cap="none">
                          <a:solidFill>
                            <a:srgbClr val="0000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r>
                        <a:rPr lang="en-US" sz="1000" u="none" strike="noStrike" cap="none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)</a:t>
                      </a:r>
                      <a:endParaRPr sz="10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13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solidFill>
                            <a:srgbClr val="0000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endParaRPr sz="1000" u="none" strike="noStrike" cap="non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750">
                <a:tc>
                  <a:txBody>
                    <a:bodyPr/>
                    <a:lstStyle/>
                    <a:p>
                      <a:pPr marL="25400" marR="0" lvl="0" indent="0" algn="l" rtl="0">
                        <a:lnSpc>
                          <a:spcPct val="113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	</a:t>
                      </a:r>
                      <a:r>
                        <a:rPr lang="en-US" sz="1000" i="1" u="none" strike="noStrike" cap="non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</a:t>
                      </a:r>
                      <a:r>
                        <a:rPr lang="en-US" sz="1000" u="none" strike="noStrike" cap="none">
                          <a:latin typeface="Tahoma"/>
                          <a:ea typeface="Tahoma"/>
                          <a:cs typeface="Tahoma"/>
                          <a:sym typeface="Tahoma"/>
                        </a:rPr>
                        <a:t>[</a:t>
                      </a:r>
                      <a:r>
                        <a:rPr lang="en-US" sz="1000" u="none" strike="noStrike" cap="non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r>
                        <a:rPr lang="en-US" sz="1000" u="none" strike="noStrike" cap="none">
                          <a:latin typeface="Tahoma"/>
                          <a:ea typeface="Tahoma"/>
                          <a:cs typeface="Tahoma"/>
                          <a:sym typeface="Tahoma"/>
                        </a:rPr>
                        <a:t>] </a:t>
                      </a: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← </a:t>
                      </a:r>
                      <a:r>
                        <a:rPr lang="en-US" sz="1000" i="1" u="none" strike="noStrike" cap="non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</a:t>
                      </a:r>
                      <a:r>
                        <a:rPr lang="en-US" sz="1000" u="none" strike="noStrike" cap="none">
                          <a:latin typeface="Tahoma"/>
                          <a:ea typeface="Tahoma"/>
                          <a:cs typeface="Tahoma"/>
                          <a:sym typeface="Tahoma"/>
                        </a:rPr>
                        <a:t>[</a:t>
                      </a:r>
                      <a:r>
                        <a:rPr lang="en-US" sz="1000" i="1" u="none" strike="noStrike" cap="non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heap</a:t>
                      </a:r>
                      <a:r>
                        <a:rPr lang="en-US" sz="1000" u="none" strike="noStrike" cap="none">
                          <a:latin typeface="Tahoma"/>
                          <a:ea typeface="Tahoma"/>
                          <a:cs typeface="Tahoma"/>
                          <a:sym typeface="Tahoma"/>
                        </a:rPr>
                        <a:t>-</a:t>
                      </a:r>
                      <a:r>
                        <a:rPr lang="en-US" sz="1000" i="1" u="none" strike="noStrike" cap="non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size</a:t>
                      </a:r>
                      <a:r>
                        <a:rPr lang="en-US" sz="1000" u="none" strike="noStrike" cap="none">
                          <a:latin typeface="Tahoma"/>
                          <a:ea typeface="Tahoma"/>
                          <a:cs typeface="Tahoma"/>
                          <a:sym typeface="Tahoma"/>
                        </a:rPr>
                        <a:t>[</a:t>
                      </a:r>
                      <a:r>
                        <a:rPr lang="en-US" sz="1000" i="1" u="none" strike="noStrike" cap="non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</a:t>
                      </a:r>
                      <a:r>
                        <a:rPr lang="en-US" sz="1000" u="none" strike="noStrike" cap="none">
                          <a:latin typeface="Tahoma"/>
                          <a:ea typeface="Tahoma"/>
                          <a:cs typeface="Tahoma"/>
                          <a:sym typeface="Tahoma"/>
                        </a:rPr>
                        <a:t>]]</a:t>
                      </a:r>
                      <a:endParaRPr sz="10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63500" lvl="0" indent="0" algn="r" rtl="0">
                        <a:lnSpc>
                          <a:spcPct val="113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Θ(</a:t>
                      </a:r>
                      <a:r>
                        <a:rPr lang="en-US" sz="1000" u="none" strike="noStrike" cap="none">
                          <a:solidFill>
                            <a:srgbClr val="0000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r>
                        <a:rPr lang="en-US" sz="1000" u="none" strike="noStrike" cap="none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)</a:t>
                      </a:r>
                      <a:endParaRPr sz="10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13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solidFill>
                            <a:srgbClr val="0000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endParaRPr sz="1000" u="none" strike="noStrike" cap="non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7775">
                <a:tc>
                  <a:txBody>
                    <a:bodyPr/>
                    <a:lstStyle/>
                    <a:p>
                      <a:pPr marL="25400" marR="0" lvl="0" indent="0" algn="l" rtl="0">
                        <a:lnSpc>
                          <a:spcPct val="111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	</a:t>
                      </a:r>
                      <a:r>
                        <a:rPr lang="en-US" sz="1000" i="1" u="none" strike="noStrike" cap="non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heap</a:t>
                      </a:r>
                      <a:r>
                        <a:rPr lang="en-US" sz="1000" u="none" strike="noStrike" cap="none">
                          <a:latin typeface="Tahoma"/>
                          <a:ea typeface="Tahoma"/>
                          <a:cs typeface="Tahoma"/>
                          <a:sym typeface="Tahoma"/>
                        </a:rPr>
                        <a:t>-</a:t>
                      </a:r>
                      <a:r>
                        <a:rPr lang="en-US" sz="1000" i="1" u="none" strike="noStrike" cap="non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size</a:t>
                      </a:r>
                      <a:r>
                        <a:rPr lang="en-US" sz="1000" u="none" strike="noStrike" cap="none">
                          <a:latin typeface="Tahoma"/>
                          <a:ea typeface="Tahoma"/>
                          <a:cs typeface="Tahoma"/>
                          <a:sym typeface="Tahoma"/>
                        </a:rPr>
                        <a:t>[</a:t>
                      </a:r>
                      <a:r>
                        <a:rPr lang="en-US" sz="1000" i="1" u="none" strike="noStrike" cap="non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</a:t>
                      </a:r>
                      <a:r>
                        <a:rPr lang="en-US" sz="1000" u="none" strike="noStrike" cap="none">
                          <a:latin typeface="Tahoma"/>
                          <a:ea typeface="Tahoma"/>
                          <a:cs typeface="Tahoma"/>
                          <a:sym typeface="Tahoma"/>
                        </a:rPr>
                        <a:t>]] </a:t>
                      </a: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← </a:t>
                      </a:r>
                      <a:r>
                        <a:rPr lang="en-US" sz="1000" i="1" u="none" strike="noStrike" cap="non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heap</a:t>
                      </a:r>
                      <a:r>
                        <a:rPr lang="en-US" sz="1000" u="none" strike="noStrike" cap="none">
                          <a:latin typeface="Tahoma"/>
                          <a:ea typeface="Tahoma"/>
                          <a:cs typeface="Tahoma"/>
                          <a:sym typeface="Tahoma"/>
                        </a:rPr>
                        <a:t>-</a:t>
                      </a:r>
                      <a:r>
                        <a:rPr lang="en-US" sz="1000" i="1" u="none" strike="noStrike" cap="non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size</a:t>
                      </a:r>
                      <a:r>
                        <a:rPr lang="en-US" sz="1000" u="none" strike="noStrike" cap="none">
                          <a:latin typeface="Tahoma"/>
                          <a:ea typeface="Tahoma"/>
                          <a:cs typeface="Tahoma"/>
                          <a:sym typeface="Tahoma"/>
                        </a:rPr>
                        <a:t>[</a:t>
                      </a:r>
                      <a:r>
                        <a:rPr lang="en-US" sz="1000" i="1" u="none" strike="noStrike" cap="non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</a:t>
                      </a:r>
                      <a:r>
                        <a:rPr lang="en-US" sz="1000" u="none" strike="noStrike" cap="none">
                          <a:latin typeface="Tahoma"/>
                          <a:ea typeface="Tahoma"/>
                          <a:cs typeface="Tahoma"/>
                          <a:sym typeface="Tahoma"/>
                        </a:rPr>
                        <a:t>] </a:t>
                      </a: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− </a:t>
                      </a:r>
                      <a:r>
                        <a:rPr lang="en-US" sz="1000" u="none" strike="noStrike" cap="non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endParaRPr sz="1000" u="none" strike="noStrike" cap="non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63500" lvl="0" indent="0" algn="r" rtl="0">
                        <a:lnSpc>
                          <a:spcPct val="111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Θ(</a:t>
                      </a:r>
                      <a:r>
                        <a:rPr lang="en-US" sz="1000" u="none" strike="noStrike" cap="none">
                          <a:solidFill>
                            <a:srgbClr val="0000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r>
                        <a:rPr lang="en-US" sz="1000" u="none" strike="noStrike" cap="none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)</a:t>
                      </a:r>
                      <a:endParaRPr sz="10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11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solidFill>
                            <a:srgbClr val="0000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endParaRPr sz="1000" u="none" strike="noStrike" cap="non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925">
                <a:tc>
                  <a:txBody>
                    <a:bodyPr/>
                    <a:lstStyle/>
                    <a:p>
                      <a:pPr marL="25400" marR="0" lvl="0" indent="0" algn="l" rtl="0">
                        <a:lnSpc>
                          <a:spcPct val="11545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	</a:t>
                      </a:r>
                      <a:r>
                        <a:rPr lang="en-US" sz="10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</a:t>
                      </a:r>
                      <a:r>
                        <a:rPr lang="en-US" sz="1000" u="none" strike="noStrike" cap="small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ax</a:t>
                      </a:r>
                      <a:r>
                        <a:rPr lang="en-US" sz="10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-</a:t>
                      </a:r>
                      <a:r>
                        <a:rPr lang="en-US" sz="1000" u="none" strike="noStrike" cap="small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heapif</a:t>
                      </a:r>
                      <a:r>
                        <a:rPr lang="en-US" sz="10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y</a:t>
                      </a:r>
                      <a:r>
                        <a:rPr lang="en-US" sz="1000" u="none" strike="noStrike" cap="none">
                          <a:latin typeface="Tahoma"/>
                          <a:ea typeface="Tahoma"/>
                          <a:cs typeface="Tahoma"/>
                          <a:sym typeface="Tahoma"/>
                        </a:rPr>
                        <a:t>(</a:t>
                      </a:r>
                      <a:r>
                        <a:rPr lang="en-US" sz="1000" i="1" u="none" strike="noStrike" cap="non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</a:t>
                      </a:r>
                      <a:r>
                        <a:rPr lang="en-US" sz="1000" i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, </a:t>
                      </a:r>
                      <a:r>
                        <a:rPr lang="en-US" sz="1000" u="none" strike="noStrike" cap="non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r>
                        <a:rPr lang="en-US" sz="1000" u="none" strike="noStrike" cap="none">
                          <a:latin typeface="Tahoma"/>
                          <a:ea typeface="Tahoma"/>
                          <a:cs typeface="Tahoma"/>
                          <a:sym typeface="Tahoma"/>
                        </a:rPr>
                        <a:t>)</a:t>
                      </a:r>
                      <a:endParaRPr sz="10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63500" lvl="0" indent="0" algn="r" rtl="0">
                        <a:lnSpc>
                          <a:spcPct val="11545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Θ(</a:t>
                      </a:r>
                      <a:r>
                        <a:rPr lang="en-US" sz="1000" u="none" strike="noStrike" cap="none">
                          <a:solidFill>
                            <a:srgbClr val="0000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lg </a:t>
                      </a:r>
                      <a:r>
                        <a:rPr lang="en-US" sz="1000" i="1" u="none" strike="noStrike" cap="none">
                          <a:solidFill>
                            <a:srgbClr val="0000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</a:t>
                      </a:r>
                      <a:r>
                        <a:rPr lang="en-US" sz="1000" u="none" strike="noStrike" cap="none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)</a:t>
                      </a:r>
                      <a:endParaRPr sz="10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1545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solidFill>
                            <a:srgbClr val="0000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endParaRPr sz="1000" u="none" strike="noStrike" cap="non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439" name="Google Shape;439;g31f8cdc83de_0_2011"/>
          <p:cNvGrpSpPr/>
          <p:nvPr/>
        </p:nvGrpSpPr>
        <p:grpSpPr>
          <a:xfrm>
            <a:off x="386714" y="2386645"/>
            <a:ext cx="5053395" cy="447485"/>
            <a:chOff x="309198" y="2545483"/>
            <a:chExt cx="4040453" cy="477266"/>
          </a:xfrm>
        </p:grpSpPr>
        <p:sp>
          <p:nvSpPr>
            <p:cNvPr id="440" name="Google Shape;440;g31f8cdc83de_0_2011"/>
            <p:cNvSpPr/>
            <p:nvPr/>
          </p:nvSpPr>
          <p:spPr>
            <a:xfrm>
              <a:off x="309198" y="2545483"/>
              <a:ext cx="3989704" cy="186689"/>
            </a:xfrm>
            <a:custGeom>
              <a:avLst/>
              <a:gdLst/>
              <a:ahLst/>
              <a:cxnLst/>
              <a:rect l="l" t="t" r="r" b="b"/>
              <a:pathLst>
                <a:path w="3989704" h="186689" extrusionOk="0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6558"/>
                  </a:lnTo>
                  <a:lnTo>
                    <a:pt x="3989652" y="186558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26268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41" name="Google Shape;441;g31f8cdc83de_0_201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9198" y="2719387"/>
              <a:ext cx="3989651" cy="506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2" name="Google Shape;442;g31f8cdc83de_0_201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59999" y="2921148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" name="Google Shape;443;g31f8cdc83de_0_201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0799" y="2908448"/>
              <a:ext cx="3938850" cy="114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4" name="Google Shape;444;g31f8cdc83de_0_201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298851" y="2589716"/>
              <a:ext cx="50800" cy="3314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5" name="Google Shape;445;g31f8cdc83de_0_2011"/>
            <p:cNvSpPr/>
            <p:nvPr/>
          </p:nvSpPr>
          <p:spPr>
            <a:xfrm>
              <a:off x="309198" y="2763669"/>
              <a:ext cx="3989704" cy="208280"/>
            </a:xfrm>
            <a:custGeom>
              <a:avLst/>
              <a:gdLst/>
              <a:ahLst/>
              <a:cxnLst/>
              <a:rect l="l" t="t" r="r" b="b"/>
              <a:pathLst>
                <a:path w="3989704" h="208280" extrusionOk="0">
                  <a:moveTo>
                    <a:pt x="3989652" y="0"/>
                  </a:moveTo>
                  <a:lnTo>
                    <a:pt x="0" y="0"/>
                  </a:lnTo>
                  <a:lnTo>
                    <a:pt x="0" y="157478"/>
                  </a:lnTo>
                  <a:lnTo>
                    <a:pt x="4008" y="177203"/>
                  </a:lnTo>
                  <a:lnTo>
                    <a:pt x="14922" y="193356"/>
                  </a:lnTo>
                  <a:lnTo>
                    <a:pt x="31075" y="204270"/>
                  </a:lnTo>
                  <a:lnTo>
                    <a:pt x="50800" y="208279"/>
                  </a:lnTo>
                  <a:lnTo>
                    <a:pt x="3938852" y="208279"/>
                  </a:lnTo>
                  <a:lnTo>
                    <a:pt x="3958576" y="204270"/>
                  </a:lnTo>
                  <a:lnTo>
                    <a:pt x="3974729" y="193356"/>
                  </a:lnTo>
                  <a:lnTo>
                    <a:pt x="3985644" y="177203"/>
                  </a:lnTo>
                  <a:lnTo>
                    <a:pt x="3989652" y="157478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E9E9F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g31f8cdc83de_0_2011"/>
            <p:cNvSpPr/>
            <p:nvPr/>
          </p:nvSpPr>
          <p:spPr>
            <a:xfrm>
              <a:off x="4298851" y="2627816"/>
              <a:ext cx="0" cy="312419"/>
            </a:xfrm>
            <a:custGeom>
              <a:avLst/>
              <a:gdLst/>
              <a:ahLst/>
              <a:cxnLst/>
              <a:rect l="l" t="t" r="r" b="b"/>
              <a:pathLst>
                <a:path w="120000" h="312419" extrusionOk="0">
                  <a:moveTo>
                    <a:pt x="0" y="31238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g31f8cdc83de_0_2011"/>
            <p:cNvSpPr/>
            <p:nvPr/>
          </p:nvSpPr>
          <p:spPr>
            <a:xfrm>
              <a:off x="4298851" y="26151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AFAF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g31f8cdc83de_0_2011"/>
            <p:cNvSpPr/>
            <p:nvPr/>
          </p:nvSpPr>
          <p:spPr>
            <a:xfrm>
              <a:off x="4298851" y="26024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CECE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g31f8cdc83de_0_2011"/>
            <p:cNvSpPr/>
            <p:nvPr/>
          </p:nvSpPr>
          <p:spPr>
            <a:xfrm>
              <a:off x="4298851" y="25897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0" name="Google Shape;450;g31f8cdc83de_0_2011"/>
          <p:cNvSpPr txBox="1"/>
          <p:nvPr/>
        </p:nvSpPr>
        <p:spPr>
          <a:xfrm>
            <a:off x="434365" y="2326902"/>
            <a:ext cx="27147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84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Worst-case analysis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355"/>
              </a:spcBef>
              <a:spcAft>
                <a:spcPts val="0"/>
              </a:spcAft>
              <a:buNone/>
            </a:pPr>
            <a:r>
              <a:rPr lang="en-US" sz="1100" i="1">
                <a:latin typeface="Trebuchet MS"/>
                <a:ea typeface="Trebuchet MS"/>
                <a:cs typeface="Trebuchet MS"/>
                <a:sym typeface="Trebuchet MS"/>
              </a:rPr>
              <a:t>T 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1100" i="1">
                <a:latin typeface="Trebuchet MS"/>
                <a:ea typeface="Trebuchet MS"/>
                <a:cs typeface="Trebuchet MS"/>
                <a:sym typeface="Trebuchet MS"/>
              </a:rPr>
              <a:t>n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) = Θ(</a:t>
            </a:r>
            <a:r>
              <a:rPr lang="en-US" sz="1100">
                <a:latin typeface="Trebuchet MS"/>
                <a:ea typeface="Trebuchet MS"/>
                <a:cs typeface="Trebuchet MS"/>
                <a:sym typeface="Trebuchet MS"/>
              </a:rPr>
              <a:t>lg </a:t>
            </a:r>
            <a:r>
              <a:rPr lang="en-US" sz="1100" i="1">
                <a:latin typeface="Trebuchet MS"/>
                <a:ea typeface="Trebuchet MS"/>
                <a:cs typeface="Trebuchet MS"/>
                <a:sym typeface="Trebuchet MS"/>
              </a:rPr>
              <a:t>n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)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51" name="Google Shape;451;g31f8cdc83de_0_2011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Mumit Khan</a:t>
            </a:r>
            <a:endParaRPr sz="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2" name="Google Shape;452;g31f8cdc83de_0_2011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28 / 29</a:t>
            </a:r>
            <a:endParaRPr sz="6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1f8cdc83de_0_1769"/>
          <p:cNvSpPr txBox="1">
            <a:spLocks noGrp="1"/>
          </p:cNvSpPr>
          <p:nvPr>
            <p:ph type="ctrTitle"/>
          </p:nvPr>
        </p:nvSpPr>
        <p:spPr>
          <a:xfrm>
            <a:off x="237925" y="99125"/>
            <a:ext cx="5049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Extract maximum - Example</a:t>
            </a:r>
            <a:endParaRPr/>
          </a:p>
        </p:txBody>
      </p:sp>
      <p:sp>
        <p:nvSpPr>
          <p:cNvPr id="458" name="Google Shape;458;g31f8cdc83de_0_1769"/>
          <p:cNvSpPr txBox="1"/>
          <p:nvPr/>
        </p:nvSpPr>
        <p:spPr>
          <a:xfrm>
            <a:off x="372331" y="501766"/>
            <a:ext cx="4780800" cy="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30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71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latin typeface="Calibri"/>
                <a:ea typeface="Calibri"/>
                <a:cs typeface="Calibri"/>
                <a:sym typeface="Calibri"/>
              </a:rPr>
              <a:t>Illustrate the operation HEAP-EXTRACT-MAX on the heap A=</a:t>
            </a:r>
            <a:r>
              <a:rPr lang="en-US" sz="1050" b="0" i="0" u="none" strike="noStrike" cap="none">
                <a:latin typeface="Cambria Math"/>
                <a:ea typeface="Cambria Math"/>
                <a:cs typeface="Cambria Math"/>
                <a:sym typeface="Cambria Math"/>
              </a:rPr>
              <a:t>⟨</a:t>
            </a:r>
            <a:r>
              <a:rPr lang="en-US" sz="1050" b="0" i="0" u="none" strike="noStrike" cap="none">
                <a:latin typeface="Calibri"/>
                <a:ea typeface="Calibri"/>
                <a:cs typeface="Calibri"/>
                <a:sym typeface="Calibri"/>
              </a:rPr>
              <a:t>15,13,9,5,12,8,7,4,0,6,2,1</a:t>
            </a:r>
            <a:r>
              <a:rPr lang="en-US" sz="1050" b="0" i="0" u="none" strike="noStrike" cap="none">
                <a:latin typeface="Cambria Math"/>
                <a:ea typeface="Cambria Math"/>
                <a:cs typeface="Cambria Math"/>
                <a:sym typeface="Cambria Math"/>
              </a:rPr>
              <a:t>⟩</a:t>
            </a:r>
            <a:endParaRPr sz="1050" b="0" i="0" u="none" strike="noStrike" cap="none">
              <a:latin typeface="Cambria Math"/>
              <a:ea typeface="Cambria Math"/>
              <a:cs typeface="Cambria Math"/>
              <a:sym typeface="Cambria Math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latin typeface="Cambria Math"/>
              <a:ea typeface="Cambria Math"/>
              <a:cs typeface="Cambria Math"/>
              <a:sym typeface="Cambria Math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endParaRPr sz="1050" b="0" i="0" u="none" strike="noStrike" cap="none">
              <a:latin typeface="Cambria Math"/>
              <a:ea typeface="Cambria Math"/>
              <a:cs typeface="Cambria Math"/>
              <a:sym typeface="Cambria Math"/>
            </a:endParaRPr>
          </a:p>
          <a:p>
            <a:pPr marL="13081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1. Original heap</a:t>
            </a:r>
            <a:endParaRPr sz="11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9" name="Google Shape;459;g31f8cdc83de_0_1769"/>
          <p:cNvGrpSpPr/>
          <p:nvPr/>
        </p:nvGrpSpPr>
        <p:grpSpPr>
          <a:xfrm>
            <a:off x="82199" y="1408432"/>
            <a:ext cx="5205330" cy="1518374"/>
            <a:chOff x="-709226" y="1572532"/>
            <a:chExt cx="5205330" cy="1518374"/>
          </a:xfrm>
        </p:grpSpPr>
        <p:pic>
          <p:nvPicPr>
            <p:cNvPr id="460" name="Google Shape;460;g31f8cdc83de_0_176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09395" y="1572532"/>
              <a:ext cx="3086710" cy="1518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" name="Google Shape;461;g31f8cdc83de_0_176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709226" y="1705450"/>
              <a:ext cx="2072100" cy="10909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2" name="Google Shape;462;g31f8cdc83de_0_1769"/>
          <p:cNvSpPr txBox="1"/>
          <p:nvPr/>
        </p:nvSpPr>
        <p:spPr>
          <a:xfrm>
            <a:off x="130860" y="3104757"/>
            <a:ext cx="533400" cy="1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sng" strike="noStrike" cap="non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Priority Queues</a:t>
            </a:r>
            <a:endParaRPr sz="600" b="0" i="0" u="none" strike="noStrike" cap="none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1f8cdc83de_0_1779"/>
          <p:cNvSpPr txBox="1">
            <a:spLocks noGrp="1"/>
          </p:cNvSpPr>
          <p:nvPr>
            <p:ph type="title"/>
          </p:nvPr>
        </p:nvSpPr>
        <p:spPr>
          <a:xfrm>
            <a:off x="1247151" y="114450"/>
            <a:ext cx="4683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Extract maximum - Example</a:t>
            </a:r>
            <a:endParaRPr/>
          </a:p>
        </p:txBody>
      </p:sp>
      <p:sp>
        <p:nvSpPr>
          <p:cNvPr id="468" name="Google Shape;468;g31f8cdc83de_0_1779"/>
          <p:cNvSpPr txBox="1"/>
          <p:nvPr/>
        </p:nvSpPr>
        <p:spPr>
          <a:xfrm>
            <a:off x="280775" y="389550"/>
            <a:ext cx="5107200" cy="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30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71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latin typeface="Calibri"/>
                <a:ea typeface="Calibri"/>
                <a:cs typeface="Calibri"/>
                <a:sym typeface="Calibri"/>
              </a:rPr>
              <a:t>Illustrate the operation HEAP-EXTRACT-MAX on the heap A=</a:t>
            </a:r>
            <a:r>
              <a:rPr lang="en-US" sz="1050" b="0" i="0" u="none" strike="noStrike" cap="none">
                <a:latin typeface="Cambria Math"/>
                <a:ea typeface="Cambria Math"/>
                <a:cs typeface="Cambria Math"/>
                <a:sym typeface="Cambria Math"/>
              </a:rPr>
              <a:t>⟨</a:t>
            </a:r>
            <a:r>
              <a:rPr lang="en-US" sz="1050" b="0" i="0" u="none" strike="noStrike" cap="none">
                <a:latin typeface="Calibri"/>
                <a:ea typeface="Calibri"/>
                <a:cs typeface="Calibri"/>
                <a:sym typeface="Calibri"/>
              </a:rPr>
              <a:t>15,13,9,5,12,8,7,4,0,6,2,1</a:t>
            </a:r>
            <a:r>
              <a:rPr lang="en-US" sz="1050" b="0" i="0" u="none" strike="noStrike" cap="none">
                <a:latin typeface="Cambria Math"/>
                <a:ea typeface="Cambria Math"/>
                <a:cs typeface="Cambria Math"/>
                <a:sym typeface="Cambria Math"/>
              </a:rPr>
              <a:t>⟩</a:t>
            </a:r>
            <a:endParaRPr sz="1050" b="0" i="0" u="none" strike="noStrike" cap="none">
              <a:latin typeface="Cambria Math"/>
              <a:ea typeface="Cambria Math"/>
              <a:cs typeface="Cambria Math"/>
              <a:sym typeface="Cambria Math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latin typeface="Cambria Math"/>
              <a:ea typeface="Cambria Math"/>
              <a:cs typeface="Cambria Math"/>
              <a:sym typeface="Cambria Math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endParaRPr sz="1050" b="0" i="0" u="none" strike="noStrike" cap="none">
              <a:latin typeface="Cambria Math"/>
              <a:ea typeface="Cambria Math"/>
              <a:cs typeface="Cambria Math"/>
              <a:sym typeface="Cambria Math"/>
            </a:endParaRPr>
          </a:p>
          <a:p>
            <a:pPr marL="130810" marR="6566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2. Extract the max node 15, then move 1 to the</a:t>
            </a:r>
            <a:r>
              <a:rPr lang="en-US" sz="1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top of the heap</a:t>
            </a:r>
            <a:r>
              <a:rPr lang="en-US" sz="1100" b="0" i="0" u="none" strike="noStrike" cap="none">
                <a:latin typeface="Calibri"/>
                <a:ea typeface="Calibri"/>
                <a:cs typeface="Calibri"/>
                <a:sym typeface="Calibri"/>
              </a:rPr>
              <a:t>.</a:t>
            </a:r>
            <a:endParaRPr sz="11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9" name="Google Shape;469;g31f8cdc83de_0_17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1448" y="1526348"/>
            <a:ext cx="2893934" cy="1406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g31f8cdc83de_0_17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349" y="1526351"/>
            <a:ext cx="2214101" cy="113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g31f8cdc83de_0_1779"/>
          <p:cNvSpPr txBox="1"/>
          <p:nvPr/>
        </p:nvSpPr>
        <p:spPr>
          <a:xfrm>
            <a:off x="130860" y="3104757"/>
            <a:ext cx="533400" cy="1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sng" strike="noStrike" cap="non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Priority Queues</a:t>
            </a:r>
            <a:endParaRPr sz="600" b="0" i="0" u="none" strike="noStrike" cap="none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1f8cdc83de_0_1788"/>
          <p:cNvSpPr txBox="1">
            <a:spLocks noGrp="1"/>
          </p:cNvSpPr>
          <p:nvPr>
            <p:ph type="ctrTitle"/>
          </p:nvPr>
        </p:nvSpPr>
        <p:spPr>
          <a:xfrm>
            <a:off x="823676" y="99125"/>
            <a:ext cx="45969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Extract maximum - Example</a:t>
            </a:r>
            <a:endParaRPr/>
          </a:p>
        </p:txBody>
      </p:sp>
      <p:sp>
        <p:nvSpPr>
          <p:cNvPr id="477" name="Google Shape;477;g31f8cdc83de_0_1788"/>
          <p:cNvSpPr txBox="1"/>
          <p:nvPr/>
        </p:nvSpPr>
        <p:spPr>
          <a:xfrm>
            <a:off x="378406" y="425241"/>
            <a:ext cx="4780800" cy="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30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71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latin typeface="Calibri"/>
                <a:ea typeface="Calibri"/>
                <a:cs typeface="Calibri"/>
                <a:sym typeface="Calibri"/>
              </a:rPr>
              <a:t>Illustrate the operation HEAP-EXTRACT-MAX on the heap A=</a:t>
            </a:r>
            <a:r>
              <a:rPr lang="en-US" sz="1050" b="0" i="0" u="none" strike="noStrike" cap="none">
                <a:latin typeface="Cambria Math"/>
                <a:ea typeface="Cambria Math"/>
                <a:cs typeface="Cambria Math"/>
                <a:sym typeface="Cambria Math"/>
              </a:rPr>
              <a:t>⟨</a:t>
            </a:r>
            <a:r>
              <a:rPr lang="en-US" sz="1050" b="0" i="0" u="none" strike="noStrike" cap="none">
                <a:latin typeface="Calibri"/>
                <a:ea typeface="Calibri"/>
                <a:cs typeface="Calibri"/>
                <a:sym typeface="Calibri"/>
              </a:rPr>
              <a:t>15,13,9,5,12,8,7,4,0,6,2,1</a:t>
            </a:r>
            <a:r>
              <a:rPr lang="en-US" sz="1050" b="0" i="0" u="none" strike="noStrike" cap="none">
                <a:latin typeface="Cambria Math"/>
                <a:ea typeface="Cambria Math"/>
                <a:cs typeface="Cambria Math"/>
                <a:sym typeface="Cambria Math"/>
              </a:rPr>
              <a:t>⟩</a:t>
            </a:r>
            <a:endParaRPr sz="1050" b="0" i="0" u="none" strike="noStrike" cap="none">
              <a:latin typeface="Cambria Math"/>
              <a:ea typeface="Cambria Math"/>
              <a:cs typeface="Cambria Math"/>
              <a:sym typeface="Cambria Math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latin typeface="Cambria Math"/>
              <a:ea typeface="Cambria Math"/>
              <a:cs typeface="Cambria Math"/>
              <a:sym typeface="Cambria Math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endParaRPr sz="1050" b="0" i="0" u="none" strike="noStrike" cap="none">
              <a:latin typeface="Cambria Math"/>
              <a:ea typeface="Cambria Math"/>
              <a:cs typeface="Cambria Math"/>
              <a:sym typeface="Cambria Math"/>
            </a:endParaRPr>
          </a:p>
          <a:p>
            <a:pPr marL="13081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3. Call max heapify on root. Since 13&gt;9&gt;1, swap 1 and 13.</a:t>
            </a:r>
            <a:endParaRPr sz="11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8" name="Google Shape;478;g31f8cdc83de_0_17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4118" y="1407955"/>
            <a:ext cx="3090540" cy="1526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g31f8cdc83de_0_17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500" y="1796475"/>
            <a:ext cx="1685450" cy="861125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g31f8cdc83de_0_1788"/>
          <p:cNvSpPr txBox="1"/>
          <p:nvPr/>
        </p:nvSpPr>
        <p:spPr>
          <a:xfrm>
            <a:off x="130860" y="3104757"/>
            <a:ext cx="533400" cy="1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sng" strike="noStrike" cap="non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Priority Queues</a:t>
            </a:r>
            <a:endParaRPr sz="600" b="0" i="0" u="none" strike="noStrike" cap="none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1f8cdc83de_0_1797"/>
          <p:cNvSpPr txBox="1">
            <a:spLocks noGrp="1"/>
          </p:cNvSpPr>
          <p:nvPr>
            <p:ph type="ctrTitle"/>
          </p:nvPr>
        </p:nvSpPr>
        <p:spPr>
          <a:xfrm>
            <a:off x="823676" y="99125"/>
            <a:ext cx="46374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Extract maximum - Example</a:t>
            </a:r>
            <a:endParaRPr/>
          </a:p>
        </p:txBody>
      </p:sp>
      <p:sp>
        <p:nvSpPr>
          <p:cNvPr id="486" name="Google Shape;486;g31f8cdc83de_0_1797"/>
          <p:cNvSpPr txBox="1"/>
          <p:nvPr/>
        </p:nvSpPr>
        <p:spPr>
          <a:xfrm>
            <a:off x="250181" y="478791"/>
            <a:ext cx="4780800" cy="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30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71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latin typeface="Calibri"/>
                <a:ea typeface="Calibri"/>
                <a:cs typeface="Calibri"/>
                <a:sym typeface="Calibri"/>
              </a:rPr>
              <a:t>Illustrate the operation HEAP-EXTRACT-MAX on the heap A=</a:t>
            </a:r>
            <a:r>
              <a:rPr lang="en-US" sz="1050" b="0" i="0" u="none" strike="noStrike" cap="none">
                <a:latin typeface="Cambria Math"/>
                <a:ea typeface="Cambria Math"/>
                <a:cs typeface="Cambria Math"/>
                <a:sym typeface="Cambria Math"/>
              </a:rPr>
              <a:t>⟨</a:t>
            </a:r>
            <a:r>
              <a:rPr lang="en-US" sz="1050" b="0" i="0" u="none" strike="noStrike" cap="none">
                <a:latin typeface="Calibri"/>
                <a:ea typeface="Calibri"/>
                <a:cs typeface="Calibri"/>
                <a:sym typeface="Calibri"/>
              </a:rPr>
              <a:t>15,13,9,5,12,8,7,4,0,6,2,1</a:t>
            </a:r>
            <a:r>
              <a:rPr lang="en-US" sz="1050" b="0" i="0" u="none" strike="noStrike" cap="none">
                <a:latin typeface="Cambria Math"/>
                <a:ea typeface="Cambria Math"/>
                <a:cs typeface="Cambria Math"/>
                <a:sym typeface="Cambria Math"/>
              </a:rPr>
              <a:t>⟩</a:t>
            </a:r>
            <a:endParaRPr sz="1050" b="0" i="0" u="none" strike="noStrike" cap="none">
              <a:latin typeface="Cambria Math"/>
              <a:ea typeface="Cambria Math"/>
              <a:cs typeface="Cambria Math"/>
              <a:sym typeface="Cambria Math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latin typeface="Cambria Math"/>
              <a:ea typeface="Cambria Math"/>
              <a:cs typeface="Cambria Math"/>
              <a:sym typeface="Cambria Math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endParaRPr sz="1050" b="0" i="0" u="none" strike="noStrike" cap="none">
              <a:latin typeface="Cambria Math"/>
              <a:ea typeface="Cambria Math"/>
              <a:cs typeface="Cambria Math"/>
              <a:sym typeface="Cambria Math"/>
            </a:endParaRPr>
          </a:p>
          <a:p>
            <a:pPr marL="13081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4. Since 12&gt;5&gt;1, swap 1 and 12.</a:t>
            </a:r>
            <a:endParaRPr sz="11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7" name="Google Shape;487;g31f8cdc83de_0_17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3993" y="1410038"/>
            <a:ext cx="3236839" cy="1595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g31f8cdc83de_0_17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500" y="1619475"/>
            <a:ext cx="2031875" cy="10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g31f8cdc83de_0_1797"/>
          <p:cNvSpPr txBox="1"/>
          <p:nvPr/>
        </p:nvSpPr>
        <p:spPr>
          <a:xfrm>
            <a:off x="130860" y="3104757"/>
            <a:ext cx="533400" cy="1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sng" strike="noStrike" cap="non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Priority Queues</a:t>
            </a:r>
            <a:endParaRPr sz="600" b="0" i="0" u="none" strike="noStrike" cap="none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1f8cdc83de_0_1806"/>
          <p:cNvSpPr txBox="1">
            <a:spLocks noGrp="1"/>
          </p:cNvSpPr>
          <p:nvPr>
            <p:ph type="ctrTitle"/>
          </p:nvPr>
        </p:nvSpPr>
        <p:spPr>
          <a:xfrm>
            <a:off x="823676" y="99125"/>
            <a:ext cx="46314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Extract maximum - Example</a:t>
            </a:r>
            <a:endParaRPr/>
          </a:p>
        </p:txBody>
      </p:sp>
      <p:sp>
        <p:nvSpPr>
          <p:cNvPr id="495" name="Google Shape;495;g31f8cdc83de_0_1806"/>
          <p:cNvSpPr txBox="1"/>
          <p:nvPr/>
        </p:nvSpPr>
        <p:spPr>
          <a:xfrm>
            <a:off x="255281" y="458391"/>
            <a:ext cx="4780800" cy="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30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71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latin typeface="Calibri"/>
                <a:ea typeface="Calibri"/>
                <a:cs typeface="Calibri"/>
                <a:sym typeface="Calibri"/>
              </a:rPr>
              <a:t>Illustrate the operation HEAP-EXTRACT-MAX on the heap A=</a:t>
            </a:r>
            <a:r>
              <a:rPr lang="en-US" sz="1050" b="0" i="0" u="none" strike="noStrike" cap="none">
                <a:latin typeface="Cambria Math"/>
                <a:ea typeface="Cambria Math"/>
                <a:cs typeface="Cambria Math"/>
                <a:sym typeface="Cambria Math"/>
              </a:rPr>
              <a:t>⟨</a:t>
            </a:r>
            <a:r>
              <a:rPr lang="en-US" sz="1050" b="0" i="0" u="none" strike="noStrike" cap="none">
                <a:latin typeface="Calibri"/>
                <a:ea typeface="Calibri"/>
                <a:cs typeface="Calibri"/>
                <a:sym typeface="Calibri"/>
              </a:rPr>
              <a:t>15,13,9,5,12,8,7,4,0,6,2,1</a:t>
            </a:r>
            <a:r>
              <a:rPr lang="en-US" sz="1050" b="0" i="0" u="none" strike="noStrike" cap="none">
                <a:latin typeface="Cambria Math"/>
                <a:ea typeface="Cambria Math"/>
                <a:cs typeface="Cambria Math"/>
                <a:sym typeface="Cambria Math"/>
              </a:rPr>
              <a:t>⟩</a:t>
            </a:r>
            <a:endParaRPr sz="1050" b="0" i="0" u="none" strike="noStrike" cap="none">
              <a:latin typeface="Cambria Math"/>
              <a:ea typeface="Cambria Math"/>
              <a:cs typeface="Cambria Math"/>
              <a:sym typeface="Cambria Math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latin typeface="Cambria Math"/>
              <a:ea typeface="Cambria Math"/>
              <a:cs typeface="Cambria Math"/>
              <a:sym typeface="Cambria Math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endParaRPr sz="1050" b="0" i="0" u="none" strike="noStrike" cap="none">
              <a:latin typeface="Cambria Math"/>
              <a:ea typeface="Cambria Math"/>
              <a:cs typeface="Cambria Math"/>
              <a:sym typeface="Cambria Math"/>
            </a:endParaRPr>
          </a:p>
          <a:p>
            <a:pPr marL="13081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5. Since 6&gt;2&gt;1, swap 1 and 6</a:t>
            </a:r>
            <a:endParaRPr sz="11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6" name="Google Shape;496;g31f8cdc83de_0_18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0425" y="1321675"/>
            <a:ext cx="3301825" cy="167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g31f8cdc83de_0_18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500" y="1551575"/>
            <a:ext cx="2164750" cy="110602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31f8cdc83de_0_1806"/>
          <p:cNvSpPr txBox="1"/>
          <p:nvPr/>
        </p:nvSpPr>
        <p:spPr>
          <a:xfrm>
            <a:off x="130860" y="3104757"/>
            <a:ext cx="533400" cy="1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sng" strike="noStrike" cap="non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Priority Queues</a:t>
            </a:r>
            <a:endParaRPr sz="600" b="0" i="0" u="none" strike="noStrike" cap="none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1f8cdc83de_0_1887"/>
          <p:cNvSpPr txBox="1">
            <a:spLocks noGrp="1"/>
          </p:cNvSpPr>
          <p:nvPr>
            <p:ph type="title"/>
          </p:nvPr>
        </p:nvSpPr>
        <p:spPr>
          <a:xfrm>
            <a:off x="923701" y="152175"/>
            <a:ext cx="43299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Example of </a:t>
            </a:r>
            <a:r>
              <a:rPr lang="en-US" cap="small"/>
              <a:t>heap</a:t>
            </a:r>
            <a:r>
              <a:rPr lang="en-US"/>
              <a:t>-</a:t>
            </a:r>
            <a:r>
              <a:rPr lang="en-US" cap="small"/>
              <a:t>extra</a:t>
            </a:r>
            <a:r>
              <a:rPr lang="en-US"/>
              <a:t>c</a:t>
            </a:r>
            <a:r>
              <a:rPr lang="en-US" cap="small"/>
              <a:t>t</a:t>
            </a:r>
            <a:r>
              <a:rPr lang="en-US"/>
              <a:t>-m</a:t>
            </a:r>
            <a:r>
              <a:rPr lang="en-US" cap="small"/>
              <a:t>ax</a:t>
            </a:r>
            <a:r>
              <a:rPr lang="en-US"/>
              <a:t> </a:t>
            </a: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operation</a:t>
            </a:r>
            <a:endParaRPr/>
          </a:p>
        </p:txBody>
      </p:sp>
      <p:pic>
        <p:nvPicPr>
          <p:cNvPr id="504" name="Google Shape;504;g31f8cdc83de_0_18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7950" y="664150"/>
            <a:ext cx="2922274" cy="1861899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g31f8cdc83de_0_1887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Mumit Khan</a:t>
            </a:r>
            <a:endParaRPr sz="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6" name="Google Shape;506;g31f8cdc83de_0_1887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27 / 29</a:t>
            </a:r>
            <a:endParaRPr sz="6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1f8cdc83de_0_2081"/>
          <p:cNvSpPr txBox="1">
            <a:spLocks noGrp="1"/>
          </p:cNvSpPr>
          <p:nvPr>
            <p:ph type="title"/>
          </p:nvPr>
        </p:nvSpPr>
        <p:spPr>
          <a:xfrm>
            <a:off x="923701" y="152175"/>
            <a:ext cx="43299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Example of </a:t>
            </a:r>
            <a:r>
              <a:rPr lang="en-US" cap="small"/>
              <a:t>heap</a:t>
            </a:r>
            <a:r>
              <a:rPr lang="en-US"/>
              <a:t>-</a:t>
            </a:r>
            <a:r>
              <a:rPr lang="en-US" cap="small"/>
              <a:t>extra</a:t>
            </a:r>
            <a:r>
              <a:rPr lang="en-US"/>
              <a:t>c</a:t>
            </a:r>
            <a:r>
              <a:rPr lang="en-US" cap="small"/>
              <a:t>t</a:t>
            </a:r>
            <a:r>
              <a:rPr lang="en-US"/>
              <a:t>-m</a:t>
            </a:r>
            <a:r>
              <a:rPr lang="en-US" cap="small"/>
              <a:t>ax</a:t>
            </a:r>
            <a:r>
              <a:rPr lang="en-US"/>
              <a:t> </a:t>
            </a: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operation</a:t>
            </a:r>
            <a:endParaRPr/>
          </a:p>
        </p:txBody>
      </p:sp>
      <p:sp>
        <p:nvSpPr>
          <p:cNvPr id="512" name="Google Shape;512;g31f8cdc83de_0_2081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Mumit Khan</a:t>
            </a:r>
            <a:endParaRPr sz="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3" name="Google Shape;513;g31f8cdc83de_0_2081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27 / 29</a:t>
            </a:r>
            <a:endParaRPr sz="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514" name="Google Shape;514;g31f8cdc83de_0_2081"/>
          <p:cNvGrpSpPr/>
          <p:nvPr/>
        </p:nvGrpSpPr>
        <p:grpSpPr>
          <a:xfrm>
            <a:off x="765544" y="553777"/>
            <a:ext cx="3463940" cy="2360041"/>
            <a:chOff x="136180" y="473909"/>
            <a:chExt cx="3424219" cy="2776192"/>
          </a:xfrm>
        </p:grpSpPr>
        <p:pic>
          <p:nvPicPr>
            <p:cNvPr id="515" name="Google Shape;515;g31f8cdc83de_0_208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6180" y="473909"/>
              <a:ext cx="1120138" cy="713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6" name="Google Shape;516;g31f8cdc83de_0_208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59999" y="1210989"/>
              <a:ext cx="3200400" cy="203911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1f8cdc83de_0_2092"/>
          <p:cNvSpPr txBox="1">
            <a:spLocks noGrp="1"/>
          </p:cNvSpPr>
          <p:nvPr>
            <p:ph type="title"/>
          </p:nvPr>
        </p:nvSpPr>
        <p:spPr>
          <a:xfrm>
            <a:off x="923701" y="152175"/>
            <a:ext cx="43299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Example of </a:t>
            </a:r>
            <a:r>
              <a:rPr lang="en-US" cap="small"/>
              <a:t>heap</a:t>
            </a:r>
            <a:r>
              <a:rPr lang="en-US"/>
              <a:t>-</a:t>
            </a:r>
            <a:r>
              <a:rPr lang="en-US" cap="small"/>
              <a:t>extra</a:t>
            </a:r>
            <a:r>
              <a:rPr lang="en-US"/>
              <a:t>c</a:t>
            </a:r>
            <a:r>
              <a:rPr lang="en-US" cap="small"/>
              <a:t>t</a:t>
            </a:r>
            <a:r>
              <a:rPr lang="en-US"/>
              <a:t>-m</a:t>
            </a:r>
            <a:r>
              <a:rPr lang="en-US" cap="small"/>
              <a:t>ax</a:t>
            </a:r>
            <a:r>
              <a:rPr lang="en-US"/>
              <a:t> </a:t>
            </a: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operation</a:t>
            </a:r>
            <a:endParaRPr/>
          </a:p>
        </p:txBody>
      </p:sp>
      <p:sp>
        <p:nvSpPr>
          <p:cNvPr id="522" name="Google Shape;522;g31f8cdc83de_0_2092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Mumit Khan</a:t>
            </a:r>
            <a:endParaRPr sz="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3" name="Google Shape;523;g31f8cdc83de_0_2092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27 / 29</a:t>
            </a:r>
            <a:endParaRPr sz="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524" name="Google Shape;524;g31f8cdc83de_0_2092"/>
          <p:cNvGrpSpPr/>
          <p:nvPr/>
        </p:nvGrpSpPr>
        <p:grpSpPr>
          <a:xfrm>
            <a:off x="826769" y="541369"/>
            <a:ext cx="3561188" cy="2351990"/>
            <a:chOff x="136180" y="473909"/>
            <a:chExt cx="3424219" cy="2776192"/>
          </a:xfrm>
        </p:grpSpPr>
        <p:pic>
          <p:nvPicPr>
            <p:cNvPr id="525" name="Google Shape;525;g31f8cdc83de_0_209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6180" y="473909"/>
              <a:ext cx="1120138" cy="713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6" name="Google Shape;526;g31f8cdc83de_0_209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59999" y="1210989"/>
              <a:ext cx="3200400" cy="203911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 txBox="1">
            <a:spLocks noGrp="1"/>
          </p:cNvSpPr>
          <p:nvPr>
            <p:ph type="title"/>
          </p:nvPr>
        </p:nvSpPr>
        <p:spPr>
          <a:xfrm>
            <a:off x="1944175" y="46625"/>
            <a:ext cx="17847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Heap as array</a:t>
            </a:r>
            <a:endParaRPr/>
          </a:p>
        </p:txBody>
      </p:sp>
      <p:pic>
        <p:nvPicPr>
          <p:cNvPr id="78" name="Google Shape;7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8028" y="46626"/>
            <a:ext cx="2273175" cy="23062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30860" y="3104757"/>
            <a:ext cx="227329" cy="11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Heaps</a:t>
            </a:r>
            <a:endParaRPr sz="6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0" name="Google Shape;80;p8"/>
          <p:cNvSpPr txBox="1"/>
          <p:nvPr/>
        </p:nvSpPr>
        <p:spPr>
          <a:xfrm>
            <a:off x="96500" y="516325"/>
            <a:ext cx="3189600" cy="17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Since heap is a complete tree, we can conveniently represent it as an array </a:t>
            </a:r>
            <a:b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Do not need to represent edges explicitly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lang="en-US" sz="10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Indexing follows the same method as in BST.</a:t>
            </a:r>
            <a:endParaRPr sz="1000" u="sng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Given the index of a node, we can easily compute the indices of its parent, left child and right child.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1" name="Google Shape;81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499" y="2421353"/>
            <a:ext cx="4683649" cy="6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1f8cdc83de_0_2099"/>
          <p:cNvSpPr txBox="1">
            <a:spLocks noGrp="1"/>
          </p:cNvSpPr>
          <p:nvPr>
            <p:ph type="title"/>
          </p:nvPr>
        </p:nvSpPr>
        <p:spPr>
          <a:xfrm>
            <a:off x="923701" y="152175"/>
            <a:ext cx="43299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Example of </a:t>
            </a:r>
            <a:r>
              <a:rPr lang="en-US" cap="small"/>
              <a:t>heap</a:t>
            </a:r>
            <a:r>
              <a:rPr lang="en-US"/>
              <a:t>-</a:t>
            </a:r>
            <a:r>
              <a:rPr lang="en-US" cap="small"/>
              <a:t>extra</a:t>
            </a:r>
            <a:r>
              <a:rPr lang="en-US"/>
              <a:t>c</a:t>
            </a:r>
            <a:r>
              <a:rPr lang="en-US" cap="small"/>
              <a:t>t</a:t>
            </a:r>
            <a:r>
              <a:rPr lang="en-US"/>
              <a:t>-m</a:t>
            </a:r>
            <a:r>
              <a:rPr lang="en-US" cap="small"/>
              <a:t>ax</a:t>
            </a:r>
            <a:r>
              <a:rPr lang="en-US"/>
              <a:t> </a:t>
            </a: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operation</a:t>
            </a:r>
            <a:endParaRPr/>
          </a:p>
        </p:txBody>
      </p:sp>
      <p:sp>
        <p:nvSpPr>
          <p:cNvPr id="532" name="Google Shape;532;g31f8cdc83de_0_2099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Mumit Khan</a:t>
            </a:r>
            <a:endParaRPr sz="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3" name="Google Shape;533;g31f8cdc83de_0_2099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27 / 29</a:t>
            </a:r>
            <a:endParaRPr sz="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534" name="Google Shape;534;g31f8cdc83de_0_2099"/>
          <p:cNvGrpSpPr/>
          <p:nvPr/>
        </p:nvGrpSpPr>
        <p:grpSpPr>
          <a:xfrm>
            <a:off x="791080" y="574180"/>
            <a:ext cx="3606045" cy="2298687"/>
            <a:chOff x="136180" y="473909"/>
            <a:chExt cx="3424219" cy="2776192"/>
          </a:xfrm>
        </p:grpSpPr>
        <p:pic>
          <p:nvPicPr>
            <p:cNvPr id="535" name="Google Shape;535;g31f8cdc83de_0_209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6180" y="473909"/>
              <a:ext cx="1120138" cy="713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6" name="Google Shape;536;g31f8cdc83de_0_209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59999" y="1210989"/>
              <a:ext cx="3200400" cy="203911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1f8cdc83de_0_2105"/>
          <p:cNvSpPr txBox="1">
            <a:spLocks noGrp="1"/>
          </p:cNvSpPr>
          <p:nvPr>
            <p:ph type="title"/>
          </p:nvPr>
        </p:nvSpPr>
        <p:spPr>
          <a:xfrm>
            <a:off x="923701" y="152175"/>
            <a:ext cx="43299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Example of </a:t>
            </a:r>
            <a:r>
              <a:rPr lang="en-US" cap="small"/>
              <a:t>heap</a:t>
            </a:r>
            <a:r>
              <a:rPr lang="en-US"/>
              <a:t>-</a:t>
            </a:r>
            <a:r>
              <a:rPr lang="en-US" cap="small"/>
              <a:t>extra</a:t>
            </a:r>
            <a:r>
              <a:rPr lang="en-US"/>
              <a:t>c</a:t>
            </a:r>
            <a:r>
              <a:rPr lang="en-US" cap="small"/>
              <a:t>t</a:t>
            </a:r>
            <a:r>
              <a:rPr lang="en-US"/>
              <a:t>-m</a:t>
            </a:r>
            <a:r>
              <a:rPr lang="en-US" cap="small"/>
              <a:t>ax</a:t>
            </a:r>
            <a:r>
              <a:rPr lang="en-US"/>
              <a:t> </a:t>
            </a: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operation</a:t>
            </a:r>
            <a:endParaRPr/>
          </a:p>
        </p:txBody>
      </p:sp>
      <p:sp>
        <p:nvSpPr>
          <p:cNvPr id="542" name="Google Shape;542;g31f8cdc83de_0_2105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Mumit Khan</a:t>
            </a:r>
            <a:endParaRPr sz="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43" name="Google Shape;543;g31f8cdc83de_0_2105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27 / 29</a:t>
            </a:r>
            <a:endParaRPr sz="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544" name="Google Shape;544;g31f8cdc83de_0_2105"/>
          <p:cNvGrpSpPr/>
          <p:nvPr/>
        </p:nvGrpSpPr>
        <p:grpSpPr>
          <a:xfrm>
            <a:off x="775754" y="540727"/>
            <a:ext cx="3809786" cy="2367814"/>
            <a:chOff x="136180" y="473909"/>
            <a:chExt cx="3424219" cy="2776192"/>
          </a:xfrm>
        </p:grpSpPr>
        <p:pic>
          <p:nvPicPr>
            <p:cNvPr id="545" name="Google Shape;545;g31f8cdc83de_0_210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6180" y="473909"/>
              <a:ext cx="1120138" cy="713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" name="Google Shape;546;g31f8cdc83de_0_210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59999" y="1210989"/>
              <a:ext cx="3200400" cy="203911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1f8cdc83de_0_2111"/>
          <p:cNvSpPr txBox="1">
            <a:spLocks noGrp="1"/>
          </p:cNvSpPr>
          <p:nvPr>
            <p:ph type="title"/>
          </p:nvPr>
        </p:nvSpPr>
        <p:spPr>
          <a:xfrm>
            <a:off x="923701" y="152175"/>
            <a:ext cx="43299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Example of </a:t>
            </a:r>
            <a:r>
              <a:rPr lang="en-US" cap="small"/>
              <a:t>heap</a:t>
            </a:r>
            <a:r>
              <a:rPr lang="en-US"/>
              <a:t>-</a:t>
            </a:r>
            <a:r>
              <a:rPr lang="en-US" cap="small"/>
              <a:t>extra</a:t>
            </a:r>
            <a:r>
              <a:rPr lang="en-US"/>
              <a:t>c</a:t>
            </a:r>
            <a:r>
              <a:rPr lang="en-US" cap="small"/>
              <a:t>t</a:t>
            </a:r>
            <a:r>
              <a:rPr lang="en-US"/>
              <a:t>-m</a:t>
            </a:r>
            <a:r>
              <a:rPr lang="en-US" cap="small"/>
              <a:t>ax</a:t>
            </a:r>
            <a:r>
              <a:rPr lang="en-US"/>
              <a:t> </a:t>
            </a: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operation</a:t>
            </a:r>
            <a:endParaRPr/>
          </a:p>
        </p:txBody>
      </p:sp>
      <p:sp>
        <p:nvSpPr>
          <p:cNvPr id="552" name="Google Shape;552;g31f8cdc83de_0_2111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Mumit Khan</a:t>
            </a:r>
            <a:endParaRPr sz="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3" name="Google Shape;553;g31f8cdc83de_0_2111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27 / 29</a:t>
            </a:r>
            <a:endParaRPr sz="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554" name="Google Shape;554;g31f8cdc83de_0_2111"/>
          <p:cNvGrpSpPr/>
          <p:nvPr/>
        </p:nvGrpSpPr>
        <p:grpSpPr>
          <a:xfrm>
            <a:off x="668627" y="546365"/>
            <a:ext cx="3789583" cy="2362262"/>
            <a:chOff x="136180" y="473909"/>
            <a:chExt cx="3424219" cy="2776192"/>
          </a:xfrm>
        </p:grpSpPr>
        <p:pic>
          <p:nvPicPr>
            <p:cNvPr id="555" name="Google Shape;555;g31f8cdc83de_0_211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6180" y="473909"/>
              <a:ext cx="1120138" cy="713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6" name="Google Shape;556;g31f8cdc83de_0_211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59999" y="1210989"/>
              <a:ext cx="3200400" cy="203911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1f8cdc83de_0_2126"/>
          <p:cNvSpPr txBox="1">
            <a:spLocks noGrp="1"/>
          </p:cNvSpPr>
          <p:nvPr>
            <p:ph type="title"/>
          </p:nvPr>
        </p:nvSpPr>
        <p:spPr>
          <a:xfrm>
            <a:off x="923701" y="152175"/>
            <a:ext cx="43299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Example of </a:t>
            </a:r>
            <a:r>
              <a:rPr lang="en-US" cap="small"/>
              <a:t>heap</a:t>
            </a:r>
            <a:r>
              <a:rPr lang="en-US"/>
              <a:t>-</a:t>
            </a:r>
            <a:r>
              <a:rPr lang="en-US" cap="small"/>
              <a:t>extra</a:t>
            </a:r>
            <a:r>
              <a:rPr lang="en-US"/>
              <a:t>c</a:t>
            </a:r>
            <a:r>
              <a:rPr lang="en-US" cap="small"/>
              <a:t>t</a:t>
            </a:r>
            <a:r>
              <a:rPr lang="en-US"/>
              <a:t>-m</a:t>
            </a:r>
            <a:r>
              <a:rPr lang="en-US" cap="small"/>
              <a:t>ax</a:t>
            </a:r>
            <a:r>
              <a:rPr lang="en-US"/>
              <a:t> </a:t>
            </a: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operation</a:t>
            </a:r>
            <a:endParaRPr/>
          </a:p>
        </p:txBody>
      </p:sp>
      <p:sp>
        <p:nvSpPr>
          <p:cNvPr id="562" name="Google Shape;562;g31f8cdc83de_0_2126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Mumit Khan</a:t>
            </a:r>
            <a:endParaRPr sz="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3" name="Google Shape;563;g31f8cdc83de_0_2126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27 / 29</a:t>
            </a:r>
            <a:endParaRPr sz="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564" name="Google Shape;564;g31f8cdc83de_0_2126"/>
          <p:cNvGrpSpPr/>
          <p:nvPr/>
        </p:nvGrpSpPr>
        <p:grpSpPr>
          <a:xfrm>
            <a:off x="882900" y="617617"/>
            <a:ext cx="3610839" cy="2321452"/>
            <a:chOff x="136180" y="473909"/>
            <a:chExt cx="3424219" cy="2776192"/>
          </a:xfrm>
        </p:grpSpPr>
        <p:pic>
          <p:nvPicPr>
            <p:cNvPr id="565" name="Google Shape;565;g31f8cdc83de_0_212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6180" y="473909"/>
              <a:ext cx="1120138" cy="713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6" name="Google Shape;566;g31f8cdc83de_0_212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59999" y="1210989"/>
              <a:ext cx="3200400" cy="203911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1ff6e4d82b_0_11"/>
          <p:cNvSpPr txBox="1">
            <a:spLocks noGrp="1"/>
          </p:cNvSpPr>
          <p:nvPr>
            <p:ph type="title"/>
          </p:nvPr>
        </p:nvSpPr>
        <p:spPr>
          <a:xfrm>
            <a:off x="923701" y="152175"/>
            <a:ext cx="43299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Example of </a:t>
            </a:r>
            <a:r>
              <a:rPr lang="en-US" cap="small"/>
              <a:t>heap</a:t>
            </a:r>
            <a:r>
              <a:rPr lang="en-US"/>
              <a:t>-</a:t>
            </a:r>
            <a:r>
              <a:rPr lang="en-US" cap="small"/>
              <a:t>extra</a:t>
            </a:r>
            <a:r>
              <a:rPr lang="en-US"/>
              <a:t>c</a:t>
            </a:r>
            <a:r>
              <a:rPr lang="en-US" cap="small"/>
              <a:t>t</a:t>
            </a:r>
            <a:r>
              <a:rPr lang="en-US"/>
              <a:t>-m</a:t>
            </a:r>
            <a:r>
              <a:rPr lang="en-US" cap="small"/>
              <a:t>ax</a:t>
            </a:r>
            <a:r>
              <a:rPr lang="en-US"/>
              <a:t> </a:t>
            </a: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operation</a:t>
            </a:r>
            <a:endParaRPr/>
          </a:p>
        </p:txBody>
      </p:sp>
      <p:sp>
        <p:nvSpPr>
          <p:cNvPr id="572" name="Google Shape;572;g31ff6e4d82b_0_11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Mumit Khan</a:t>
            </a:r>
            <a:endParaRPr sz="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73" name="Google Shape;573;g31ff6e4d82b_0_11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27 / 29</a:t>
            </a:r>
            <a:endParaRPr sz="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74" name="Google Shape;574;g31ff6e4d82b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575" y="583575"/>
            <a:ext cx="3982576" cy="2389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1f8cdc83de_0_1879"/>
          <p:cNvSpPr txBox="1">
            <a:spLocks noGrp="1"/>
          </p:cNvSpPr>
          <p:nvPr>
            <p:ph type="ctrTitle"/>
          </p:nvPr>
        </p:nvSpPr>
        <p:spPr>
          <a:xfrm>
            <a:off x="1829174" y="165350"/>
            <a:ext cx="24171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The Heapsort Algorithm</a:t>
            </a:r>
            <a:endParaRPr/>
          </a:p>
        </p:txBody>
      </p:sp>
      <p:sp>
        <p:nvSpPr>
          <p:cNvPr id="580" name="Google Shape;580;g31f8cdc83de_0_1879"/>
          <p:cNvSpPr txBox="1"/>
          <p:nvPr/>
        </p:nvSpPr>
        <p:spPr>
          <a:xfrm>
            <a:off x="130860" y="3104757"/>
            <a:ext cx="227400" cy="1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Heaps</a:t>
            </a:r>
            <a:endParaRPr sz="6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81" name="Google Shape;581;g31f8cdc83de_0_1879"/>
          <p:cNvSpPr txBox="1"/>
          <p:nvPr/>
        </p:nvSpPr>
        <p:spPr>
          <a:xfrm>
            <a:off x="272650" y="600775"/>
            <a:ext cx="5275200" cy="19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195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latin typeface="Tahoma"/>
                <a:ea typeface="Tahoma"/>
                <a:cs typeface="Tahoma"/>
                <a:sym typeface="Tahoma"/>
              </a:rPr>
              <a:t>Starting point 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Any array </a:t>
            </a:r>
            <a:r>
              <a:rPr lang="en-US" sz="1100" i="1">
                <a:latin typeface="Tahoma"/>
                <a:ea typeface="Tahoma"/>
                <a:cs typeface="Tahoma"/>
                <a:sym typeface="Tahoma"/>
              </a:rPr>
              <a:t>A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[1</a:t>
            </a:r>
            <a:r>
              <a:rPr lang="en-US" sz="1100" i="1">
                <a:latin typeface="Tahoma"/>
                <a:ea typeface="Tahoma"/>
                <a:cs typeface="Tahoma"/>
                <a:sym typeface="Tahoma"/>
              </a:rPr>
              <a:t>..n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]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12700" lvl="0" indent="0" algn="l" rtl="0">
              <a:lnSpc>
                <a:spcPct val="1195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latin typeface="Tahoma"/>
                <a:ea typeface="Tahoma"/>
                <a:cs typeface="Tahoma"/>
                <a:sym typeface="Tahoma"/>
              </a:rPr>
              <a:t>Goal 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Array sorted in ascending order, </a:t>
            </a:r>
            <a:r>
              <a:rPr lang="en-US" sz="1100" b="1">
                <a:latin typeface="Tahoma"/>
                <a:ea typeface="Tahoma"/>
                <a:cs typeface="Tahoma"/>
                <a:sym typeface="Tahoma"/>
              </a:rPr>
              <a:t>in-place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.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12700" lvl="0" indent="0" algn="l" rtl="0">
              <a:lnSpc>
                <a:spcPct val="11958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Works like selection sort by dividing input into </a:t>
            </a:r>
            <a:r>
              <a:rPr lang="en-U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sorted</a:t>
            </a:r>
            <a:r>
              <a:rPr lang="en-US" sz="11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and </a:t>
            </a:r>
            <a:r>
              <a:rPr lang="en-U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unsorted</a:t>
            </a:r>
            <a:r>
              <a:rPr lang="en-US" sz="11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regions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1958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12700" lvl="0" indent="0" algn="l" rtl="0">
              <a:lnSpc>
                <a:spcPct val="1195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In-Place Sorting:</a:t>
            </a:r>
            <a:r>
              <a:rPr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Sorting is performed without using extra space for another array, only modifying the input array.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SzPts val="1100"/>
              <a:buNone/>
            </a:pPr>
            <a:r>
              <a:rPr lang="en-U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Examples of In-Place Sorting Algorithms</a:t>
            </a:r>
            <a:br>
              <a:rPr lang="en-U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Bubble Sort, Selection Sort, Insertion Sort, Heapsort, Quicksort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21ef0433ab_4_2"/>
          <p:cNvSpPr txBox="1">
            <a:spLocks noGrp="1"/>
          </p:cNvSpPr>
          <p:nvPr>
            <p:ph type="ctrTitle"/>
          </p:nvPr>
        </p:nvSpPr>
        <p:spPr>
          <a:xfrm>
            <a:off x="1829174" y="165350"/>
            <a:ext cx="24171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The Heapsort Algorithm</a:t>
            </a:r>
            <a:endParaRPr/>
          </a:p>
        </p:txBody>
      </p:sp>
      <p:sp>
        <p:nvSpPr>
          <p:cNvPr id="587" name="Google Shape;587;g321ef0433ab_4_2"/>
          <p:cNvSpPr txBox="1"/>
          <p:nvPr/>
        </p:nvSpPr>
        <p:spPr>
          <a:xfrm>
            <a:off x="130860" y="3104757"/>
            <a:ext cx="227400" cy="1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Heaps</a:t>
            </a:r>
            <a:endParaRPr sz="6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88" name="Google Shape;588;g321ef0433ab_4_2"/>
          <p:cNvSpPr txBox="1"/>
          <p:nvPr/>
        </p:nvSpPr>
        <p:spPr>
          <a:xfrm>
            <a:off x="329925" y="688275"/>
            <a:ext cx="52752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900" b="1">
                <a:solidFill>
                  <a:schemeClr val="dk1"/>
                </a:solidFill>
              </a:rPr>
              <a:t>Differences in Sorting Order</a:t>
            </a:r>
            <a:endParaRPr sz="900" b="1">
              <a:solidFill>
                <a:schemeClr val="dk1"/>
              </a:solidFill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-US" sz="900" b="1">
                <a:solidFill>
                  <a:schemeClr val="dk1"/>
                </a:solidFill>
              </a:rPr>
              <a:t>Max Heap:</a:t>
            </a:r>
            <a:r>
              <a:rPr lang="en-US" sz="900">
                <a:solidFill>
                  <a:schemeClr val="dk1"/>
                </a:solidFill>
              </a:rPr>
              <a:t> Sorts in </a:t>
            </a:r>
            <a:r>
              <a:rPr lang="en-US" sz="900" b="1">
                <a:solidFill>
                  <a:schemeClr val="dk1"/>
                </a:solidFill>
              </a:rPr>
              <a:t>ascending order</a:t>
            </a:r>
            <a:r>
              <a:rPr lang="en-US" sz="900">
                <a:solidFill>
                  <a:schemeClr val="dk1"/>
                </a:solidFill>
              </a:rPr>
              <a:t> by </a:t>
            </a:r>
            <a:r>
              <a:rPr lang="en-US" sz="900" u="sng">
                <a:solidFill>
                  <a:schemeClr val="dk1"/>
                </a:solidFill>
              </a:rPr>
              <a:t>repeatedly moving the </a:t>
            </a:r>
            <a:r>
              <a:rPr lang="en-US" sz="900" u="sng">
                <a:solidFill>
                  <a:srgbClr val="0000FF"/>
                </a:solidFill>
              </a:rPr>
              <a:t>largest </a:t>
            </a:r>
            <a:r>
              <a:rPr lang="en-US" sz="900" u="sng">
                <a:solidFill>
                  <a:schemeClr val="dk1"/>
                </a:solidFill>
              </a:rPr>
              <a:t>elements to the end.</a:t>
            </a:r>
            <a:endParaRPr sz="900" u="sng">
              <a:solidFill>
                <a:schemeClr val="dk1"/>
              </a:solidFill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-US" sz="900" b="1">
                <a:solidFill>
                  <a:schemeClr val="dk1"/>
                </a:solidFill>
              </a:rPr>
              <a:t>Min Heap:</a:t>
            </a:r>
            <a:r>
              <a:rPr lang="en-US" sz="900">
                <a:solidFill>
                  <a:schemeClr val="dk1"/>
                </a:solidFill>
              </a:rPr>
              <a:t> Sorts in </a:t>
            </a:r>
            <a:r>
              <a:rPr lang="en-US" sz="900" b="1">
                <a:solidFill>
                  <a:schemeClr val="dk1"/>
                </a:solidFill>
              </a:rPr>
              <a:t>descending order</a:t>
            </a:r>
            <a:r>
              <a:rPr lang="en-US" sz="900">
                <a:solidFill>
                  <a:schemeClr val="dk1"/>
                </a:solidFill>
              </a:rPr>
              <a:t> by </a:t>
            </a:r>
            <a:r>
              <a:rPr lang="en-US" sz="900" u="sng">
                <a:solidFill>
                  <a:schemeClr val="dk1"/>
                </a:solidFill>
              </a:rPr>
              <a:t>repeatedly moving the </a:t>
            </a:r>
            <a:r>
              <a:rPr lang="en-US" sz="900" u="sng">
                <a:solidFill>
                  <a:srgbClr val="0000FF"/>
                </a:solidFill>
              </a:rPr>
              <a:t>smallest </a:t>
            </a:r>
            <a:r>
              <a:rPr lang="en-US" sz="900" u="sng">
                <a:solidFill>
                  <a:schemeClr val="dk1"/>
                </a:solidFill>
              </a:rPr>
              <a:t>elements to the end.</a:t>
            </a:r>
            <a:endParaRPr sz="900">
              <a:solidFill>
                <a:schemeClr val="dk1"/>
              </a:solidFill>
            </a:endParaRPr>
          </a:p>
        </p:txBody>
      </p:sp>
      <p:graphicFrame>
        <p:nvGraphicFramePr>
          <p:cNvPr id="589" name="Google Shape;589;g321ef0433ab_4_2"/>
          <p:cNvGraphicFramePr/>
          <p:nvPr/>
        </p:nvGraphicFramePr>
        <p:xfrm>
          <a:off x="502800" y="1617725"/>
          <a:ext cx="4871600" cy="1338236"/>
        </p:xfrm>
        <a:graphic>
          <a:graphicData uri="http://schemas.openxmlformats.org/drawingml/2006/table">
            <a:tbl>
              <a:tblPr>
                <a:noFill/>
                <a:tableStyleId>{0DBB64B1-6909-48FD-9E19-2339804D437F}</a:tableStyleId>
              </a:tblPr>
              <a:tblGrid>
                <a:gridCol w="121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7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7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/>
                        <a:t>Heap Type</a:t>
                      </a:r>
                      <a:endParaRPr sz="9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/>
                        <a:t>Sorting Order</a:t>
                      </a:r>
                      <a:endParaRPr sz="9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/>
                        <a:t>Key Element Moved</a:t>
                      </a:r>
                      <a:endParaRPr sz="9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/>
                        <a:t>Re-Heapify Operation</a:t>
                      </a:r>
                      <a:endParaRPr sz="9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Max Heap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Ascending Order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Largest to End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Maintain Max Heap, calls max-heapify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Min Heap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Descending Order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Smallest to End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Maintain Min Heap, 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calls min-heapify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21"/>
          <p:cNvSpPr txBox="1">
            <a:spLocks noGrp="1"/>
          </p:cNvSpPr>
          <p:nvPr>
            <p:ph type="title"/>
          </p:nvPr>
        </p:nvSpPr>
        <p:spPr>
          <a:xfrm>
            <a:off x="1565275" y="162305"/>
            <a:ext cx="2635250" cy="285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7368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Heapsort Algorithm</a:t>
            </a:r>
            <a:endParaRPr/>
          </a:p>
        </p:txBody>
      </p:sp>
      <p:sp>
        <p:nvSpPr>
          <p:cNvPr id="595" name="Google Shape;595;p21"/>
          <p:cNvSpPr txBox="1">
            <a:spLocks noGrp="1"/>
          </p:cNvSpPr>
          <p:nvPr>
            <p:ph type="body" idx="1"/>
          </p:nvPr>
        </p:nvSpPr>
        <p:spPr>
          <a:xfrm>
            <a:off x="177200" y="770827"/>
            <a:ext cx="2790900" cy="16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587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u="sng"/>
              <a:t>Explanation</a:t>
            </a:r>
            <a:endParaRPr sz="1000" b="1" u="sng"/>
          </a:p>
          <a:p>
            <a:pPr marL="85725" lvl="0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000"/>
              <a:buFont typeface="Tahoma"/>
              <a:buAutoNum type="arabicPeriod"/>
            </a:pPr>
            <a:r>
              <a:rPr lang="en-US" sz="1000"/>
              <a:t>Turn </a:t>
            </a:r>
            <a:r>
              <a:rPr lang="en-US" sz="1000" i="1"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000"/>
              <a:t>[1</a:t>
            </a:r>
            <a:r>
              <a:rPr lang="en-US" sz="1000" i="1">
                <a:latin typeface="Calibri"/>
                <a:ea typeface="Calibri"/>
                <a:cs typeface="Calibri"/>
                <a:sym typeface="Calibri"/>
              </a:rPr>
              <a:t>..</a:t>
            </a:r>
            <a:r>
              <a:rPr lang="en-US" sz="1000" i="1"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000"/>
              <a:t>] into max-heap.</a:t>
            </a:r>
            <a:endParaRPr sz="1000"/>
          </a:p>
          <a:p>
            <a:pPr marL="85725" lvl="0" indent="-6350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334669"/>
              </a:buClr>
              <a:buSzPts val="1000"/>
              <a:buFont typeface="Arial"/>
              <a:buAutoNum type="arabicPeriod"/>
            </a:pPr>
            <a:r>
              <a:rPr lang="en-US" sz="1000" i="1"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000"/>
              <a:t>[1] is now largest element.</a:t>
            </a:r>
            <a:endParaRPr sz="1000"/>
          </a:p>
          <a:p>
            <a:pPr marL="85725" lvl="0" indent="-63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34669"/>
              </a:buClr>
              <a:buSzPts val="1000"/>
              <a:buFont typeface="Tahoma"/>
              <a:buAutoNum type="arabicPeriod"/>
            </a:pPr>
            <a:r>
              <a:rPr lang="en-US" sz="1000"/>
              <a:t>Swap </a:t>
            </a:r>
            <a:r>
              <a:rPr lang="en-US" sz="1000" i="1"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000"/>
              <a:t>[1] and </a:t>
            </a:r>
            <a:r>
              <a:rPr lang="en-US" sz="1000" i="1"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000"/>
              <a:t>[</a:t>
            </a:r>
            <a:r>
              <a:rPr lang="en-US" sz="1000" i="1"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000"/>
              <a:t>], n=heap_size</a:t>
            </a:r>
            <a:endParaRPr sz="1000"/>
          </a:p>
          <a:p>
            <a:pPr marL="85725" lvl="0" indent="-63500" algn="l" rtl="0">
              <a:lnSpc>
                <a:spcPct val="117083"/>
              </a:lnSpc>
              <a:spcBef>
                <a:spcPts val="250"/>
              </a:spcBef>
              <a:spcAft>
                <a:spcPts val="0"/>
              </a:spcAft>
              <a:buClr>
                <a:srgbClr val="334669"/>
              </a:buClr>
              <a:buSzPts val="1000"/>
              <a:buFont typeface="Tahoma"/>
              <a:buAutoNum type="arabicPeriod"/>
            </a:pPr>
            <a:r>
              <a:rPr lang="en-US" sz="1000"/>
              <a:t>Reduce heap size to </a:t>
            </a:r>
            <a:r>
              <a:rPr lang="en-US" sz="1000" i="1">
                <a:latin typeface="Arial"/>
                <a:ea typeface="Arial"/>
                <a:cs typeface="Arial"/>
                <a:sym typeface="Arial"/>
              </a:rPr>
              <a:t>n - </a:t>
            </a:r>
            <a:r>
              <a:rPr lang="en-US" sz="1000"/>
              <a:t>1</a:t>
            </a:r>
            <a:endParaRPr sz="1000"/>
          </a:p>
          <a:p>
            <a:pPr marL="85725" lvl="0" indent="0" algn="l" rtl="0">
              <a:lnSpc>
                <a:spcPct val="1170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and call max-heapify on the root </a:t>
            </a:r>
            <a:endParaRPr sz="1000"/>
          </a:p>
          <a:p>
            <a:pPr marL="0" lvl="0" indent="0" algn="l" rtl="0">
              <a:lnSpc>
                <a:spcPct val="1170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5.Now, </a:t>
            </a:r>
            <a:r>
              <a:rPr lang="en-US" sz="1000" i="1"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000"/>
              <a:t>[</a:t>
            </a:r>
            <a:r>
              <a:rPr lang="en-US" sz="1000" i="1"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000"/>
              <a:t>] contains largest element (is sorted) and </a:t>
            </a:r>
            <a:r>
              <a:rPr lang="en-US" sz="1000" i="1"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000"/>
              <a:t>[1</a:t>
            </a:r>
            <a:r>
              <a:rPr lang="en-US" sz="1000" i="1">
                <a:latin typeface="Calibri"/>
                <a:ea typeface="Calibri"/>
                <a:cs typeface="Calibri"/>
                <a:sym typeface="Calibri"/>
              </a:rPr>
              <a:t>..</a:t>
            </a:r>
            <a:r>
              <a:rPr lang="en-US" sz="1000" i="1">
                <a:latin typeface="Arial"/>
                <a:ea typeface="Arial"/>
                <a:cs typeface="Arial"/>
                <a:sym typeface="Arial"/>
              </a:rPr>
              <a:t>n - </a:t>
            </a:r>
            <a:r>
              <a:rPr lang="en-US" sz="1000"/>
              <a:t>1] is max-heap.</a:t>
            </a:r>
            <a:endParaRPr sz="1000"/>
          </a:p>
          <a:p>
            <a:pPr marL="85725" lvl="0" indent="-63500" algn="l" rtl="0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Clr>
                <a:srgbClr val="334669"/>
              </a:buClr>
              <a:buSzPts val="1000"/>
              <a:buFont typeface="Tahoma"/>
              <a:buAutoNum type="arabicPeriod" startAt="6"/>
            </a:pPr>
            <a:r>
              <a:rPr lang="en-US" sz="1000"/>
              <a:t>Repeat until entire array is sorted.</a:t>
            </a:r>
            <a:endParaRPr sz="1000"/>
          </a:p>
        </p:txBody>
      </p:sp>
      <p:pic>
        <p:nvPicPr>
          <p:cNvPr id="596" name="Google Shape;59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8098" y="880079"/>
            <a:ext cx="2738900" cy="14753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21"/>
          <p:cNvSpPr txBox="1"/>
          <p:nvPr/>
        </p:nvSpPr>
        <p:spPr>
          <a:xfrm>
            <a:off x="130860" y="3104757"/>
            <a:ext cx="318135" cy="11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Heapsort</a:t>
            </a:r>
            <a:endParaRPr sz="6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98" name="Google Shape;598;p21"/>
          <p:cNvSpPr txBox="1"/>
          <p:nvPr/>
        </p:nvSpPr>
        <p:spPr>
          <a:xfrm>
            <a:off x="239775" y="2607688"/>
            <a:ext cx="5199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dk1"/>
                </a:solidFill>
              </a:rPr>
              <a:t>Works like selection sort by dividing input into </a:t>
            </a:r>
            <a:r>
              <a:rPr lang="en-US" sz="1100" b="1" u="sng">
                <a:solidFill>
                  <a:schemeClr val="dk1"/>
                </a:solidFill>
              </a:rPr>
              <a:t>sorted</a:t>
            </a:r>
            <a:r>
              <a:rPr lang="en-US" sz="1100" u="sng">
                <a:solidFill>
                  <a:schemeClr val="dk1"/>
                </a:solidFill>
              </a:rPr>
              <a:t> and </a:t>
            </a:r>
            <a:r>
              <a:rPr lang="en-US" sz="1100" b="1" u="sng">
                <a:solidFill>
                  <a:schemeClr val="dk1"/>
                </a:solidFill>
              </a:rPr>
              <a:t>unsorted</a:t>
            </a:r>
            <a:r>
              <a:rPr lang="en-US" sz="1100" u="sng">
                <a:solidFill>
                  <a:schemeClr val="dk1"/>
                </a:solidFill>
              </a:rPr>
              <a:t> regions.</a:t>
            </a:r>
            <a:endParaRPr u="sng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1ff6e4d82b_0_21"/>
          <p:cNvSpPr txBox="1">
            <a:spLocks noGrp="1"/>
          </p:cNvSpPr>
          <p:nvPr>
            <p:ph type="title"/>
          </p:nvPr>
        </p:nvSpPr>
        <p:spPr>
          <a:xfrm>
            <a:off x="1545625" y="64105"/>
            <a:ext cx="26352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7368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Heapsort Algorithm</a:t>
            </a:r>
            <a:endParaRPr/>
          </a:p>
        </p:txBody>
      </p:sp>
      <p:sp>
        <p:nvSpPr>
          <p:cNvPr id="604" name="Google Shape;604;g31ff6e4d82b_0_21"/>
          <p:cNvSpPr txBox="1"/>
          <p:nvPr/>
        </p:nvSpPr>
        <p:spPr>
          <a:xfrm>
            <a:off x="236463" y="2890850"/>
            <a:ext cx="5199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</a:rPr>
              <a:t>Works like selection sort by dividing input into </a:t>
            </a:r>
            <a:r>
              <a:rPr lang="en-US" sz="900" b="1">
                <a:solidFill>
                  <a:schemeClr val="dk1"/>
                </a:solidFill>
              </a:rPr>
              <a:t>sorted</a:t>
            </a:r>
            <a:r>
              <a:rPr lang="en-US" sz="900">
                <a:solidFill>
                  <a:schemeClr val="dk1"/>
                </a:solidFill>
              </a:rPr>
              <a:t> and </a:t>
            </a:r>
            <a:r>
              <a:rPr lang="en-US" sz="900" b="1">
                <a:solidFill>
                  <a:schemeClr val="dk1"/>
                </a:solidFill>
              </a:rPr>
              <a:t>unsorted</a:t>
            </a:r>
            <a:r>
              <a:rPr lang="en-US" sz="900">
                <a:solidFill>
                  <a:schemeClr val="dk1"/>
                </a:solidFill>
              </a:rPr>
              <a:t> regions.</a:t>
            </a:r>
            <a:endParaRPr sz="1200"/>
          </a:p>
        </p:txBody>
      </p:sp>
      <p:pic>
        <p:nvPicPr>
          <p:cNvPr id="605" name="Google Shape;605;g31ff6e4d82b_0_21" descr="Heap Sort, one of the most important sorting algorithms in Data Structures and Algorithms, operates on the principle of a binary heap. In this video we will understand the working of this important Algorithm so that we can implement it to solve many complex problems.&#10;&#10;📖 Read More About HEAP SORT: http://www.geeksforgeeks.org/heap-sort/&#10;&#10;-------------------------------------------------------------------------&#10;&#10;🔴 DSA Course Playlist: https://youtube.com/playlist?list=PLqM7alHXFySHWUSBXUW9eq-ajb2JLoFNS&amp;si=m_4B8bdS8dSJ9W6m&#10;&#10;🔴 Sorting Algorithms Playlist: https://youtube.com/playlist?list=PLqM7alHXFySHrGIxeBOo4-mKO4H8j2knW&amp;si=x2GkUwhC5tz8UdBH&#10;&#10;🔴 C++ vs Java vs Python : https://www.youtube.com/watch?v=s28JOUvfLPA&amp;t=301s&#10;&#10;🔴 Frontend Projects Playlist: https://youtube.com/playlist?list=PLqM7alHXFySGYbPqNWAHUkwUWTxrl46l3&amp;si=m_vMgZFwfUwxxgE-&#10;&#10;-------------------------------------------------------------------------&#10;&#10;📖 Want to Learn more about Data Structures and Algorithms? &#10;Check out our Data Structures and Algorithms - Self Paced Course Now!: https://www.geeksforgeeks.org/courses/dsa-self-paced?utm_source=youtube&amp;utm_medium=main_channel&amp;utm_campaign=dsa_new&#10;&#10;&#10;📚 Explore Our Courses: https://practice.geeksforgeeks.org/courses?utm_source=youtube&amp;utm_medium=main_channel&amp;utm_campaign=dsa_new&#10;&#10;-------------------------------------------------------------------------&#10;&#10;Follow us for more fun, knowledge, and resources:&#10;&#10;💬 Twitter- https://twitter.com/geeksforgeeks &#10;🧑‍💼 LinkedIn- https://www.linkedin.com/company/geeksforgeeks&#10;📷 Instagram- https://www.instagram.com/geeks_for_geeks/?hl=en &#10;💌 Telegram- https://t.me/s/geeksforgeeks_official &#10;&#10;📱 Download GeeksforGeeks' Official App: https://geeksforgeeksapp.page.link/gfg-app&#10;&#10;&#10;Related Queries:&#10;DSA course&#10;Data Structures and Algorithms &#10;DSA Heap Sort&#10;Heap Sort algorithm&#10;Sorting Algorithms&#10;DSA sorting algorithms&#10;working of heap sort algorithm&#10;time complexity of heap sort algorithm&#10;important algorithms for interview&#10;&#10;&#10;#heapsort #sorting #algortihms #DSA #datastructuresandalgorithms #sortingalgorithm #heap #sort #gfg #geeksforgeeks #dsaalgorithms" title="HEAP SORT | Sorting Algorithms | DSA | GeeksforGeek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851" y="732465"/>
            <a:ext cx="4025378" cy="21769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3DFE4B-00C8-5904-4B00-84A734182416}"/>
              </a:ext>
            </a:extLst>
          </p:cNvPr>
          <p:cNvSpPr txBox="1"/>
          <p:nvPr/>
        </p:nvSpPr>
        <p:spPr>
          <a:xfrm>
            <a:off x="601950" y="327936"/>
            <a:ext cx="45464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  <a:highlight>
                  <a:srgbClr val="F7F7F7"/>
                </a:highlight>
                <a:latin typeface="Tahoma"/>
                <a:ea typeface="Tahoma"/>
                <a:cs typeface="Tahoma"/>
                <a:sym typeface="Tahoma"/>
              </a:rPr>
              <a:t>According to the original algorithm, </a:t>
            </a:r>
            <a:br>
              <a:rPr lang="en-US" sz="1100" dirty="0">
                <a:solidFill>
                  <a:srgbClr val="0070C0"/>
                </a:solidFill>
                <a:highlight>
                  <a:srgbClr val="F7F7F7"/>
                </a:highlight>
                <a:latin typeface="Tahoma"/>
                <a:ea typeface="Tahoma"/>
                <a:cs typeface="Tahoma"/>
                <a:sym typeface="Tahoma"/>
              </a:rPr>
            </a:br>
            <a:r>
              <a:rPr lang="en-US" sz="1100" dirty="0">
                <a:solidFill>
                  <a:srgbClr val="0070C0"/>
                </a:solidFill>
                <a:highlight>
                  <a:srgbClr val="F7F7F7"/>
                </a:highlight>
                <a:latin typeface="Tahoma"/>
                <a:ea typeface="Tahoma"/>
                <a:cs typeface="Tahoma"/>
                <a:sym typeface="Tahoma"/>
              </a:rPr>
              <a:t>the indexing should have been started from index 1, ignoring index 0.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21adffe467_0_0"/>
          <p:cNvSpPr txBox="1">
            <a:spLocks noGrp="1"/>
          </p:cNvSpPr>
          <p:nvPr>
            <p:ph type="ctrTitle"/>
          </p:nvPr>
        </p:nvSpPr>
        <p:spPr>
          <a:xfrm>
            <a:off x="1829174" y="165350"/>
            <a:ext cx="24171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The Heapsort Algorithm</a:t>
            </a:r>
            <a:endParaRPr/>
          </a:p>
        </p:txBody>
      </p:sp>
      <p:sp>
        <p:nvSpPr>
          <p:cNvPr id="611" name="Google Shape;611;g321adffe467_0_0"/>
          <p:cNvSpPr txBox="1"/>
          <p:nvPr/>
        </p:nvSpPr>
        <p:spPr>
          <a:xfrm>
            <a:off x="130860" y="3104757"/>
            <a:ext cx="227400" cy="1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Heaps</a:t>
            </a:r>
            <a:endParaRPr sz="6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12" name="Google Shape;612;g321adffe467_0_0"/>
          <p:cNvSpPr txBox="1"/>
          <p:nvPr/>
        </p:nvSpPr>
        <p:spPr>
          <a:xfrm>
            <a:off x="770050" y="977725"/>
            <a:ext cx="4218900" cy="2119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SzPts val="1100"/>
              <a:buFont typeface="Tahoma"/>
              <a:buChar char="●"/>
            </a:pPr>
            <a:r>
              <a:rPr lang="en-US" sz="1100" dirty="0">
                <a:solidFill>
                  <a:srgbClr val="0070C0"/>
                </a:solidFill>
                <a:highlight>
                  <a:srgbClr val="F7F7F7"/>
                </a:highlight>
                <a:latin typeface="Tahoma"/>
                <a:ea typeface="Tahoma"/>
                <a:cs typeface="Tahoma"/>
                <a:sym typeface="Tahoma"/>
              </a:rPr>
              <a:t>According to the original algorithm, the indexing should have been started from index 1, ignoring index 0.</a:t>
            </a:r>
            <a:br>
              <a:rPr lang="en-US" sz="1100" dirty="0">
                <a:solidFill>
                  <a:srgbClr val="0070C0"/>
                </a:solidFill>
                <a:highlight>
                  <a:srgbClr val="F7F7F7"/>
                </a:highlight>
                <a:latin typeface="Tahoma"/>
                <a:ea typeface="Tahoma"/>
                <a:cs typeface="Tahoma"/>
                <a:sym typeface="Tahoma"/>
              </a:rPr>
            </a:br>
            <a:endParaRPr lang="en-US" sz="1100" dirty="0">
              <a:solidFill>
                <a:srgbClr val="0070C0"/>
              </a:solidFill>
              <a:highlight>
                <a:srgbClr val="F7F7F7"/>
              </a:highlight>
              <a:latin typeface="Tahoma"/>
              <a:ea typeface="Tahoma"/>
              <a:cs typeface="Tahoma"/>
              <a:sym typeface="Tahoma"/>
            </a:endParaRPr>
          </a:p>
          <a:p>
            <a:pPr marL="457200" lvl="0" indent="-298450" algn="l" rtl="0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SzPts val="1100"/>
              <a:buFont typeface="Tahoma"/>
              <a:buChar char="●"/>
            </a:pPr>
            <a:r>
              <a:rPr lang="en-US" sz="1100" dirty="0">
                <a:solidFill>
                  <a:schemeClr val="dk1"/>
                </a:solidFill>
                <a:highlight>
                  <a:srgbClr val="F7F7F7"/>
                </a:highlight>
                <a:latin typeface="Tahoma"/>
                <a:ea typeface="Tahoma"/>
                <a:cs typeface="Tahoma"/>
                <a:sym typeface="Tahoma"/>
              </a:rPr>
              <a:t>Short simulation video link: </a:t>
            </a:r>
            <a:r>
              <a:rPr lang="en-US" sz="1100" dirty="0">
                <a:solidFill>
                  <a:srgbClr val="A31515"/>
                </a:solidFill>
                <a:highlight>
                  <a:srgbClr val="F7F7F7"/>
                </a:highlight>
                <a:latin typeface="Tahoma"/>
                <a:ea typeface="Tahoma"/>
                <a:cs typeface="Tahoma"/>
                <a:sym typeface="Tahoma"/>
              </a:rPr>
              <a:t>https://www.youtube.com/watch?v=MtQL_ll5KhQ&amp;ab_channel=GeeksforGeeks</a:t>
            </a:r>
            <a:endParaRPr sz="1100" dirty="0">
              <a:solidFill>
                <a:srgbClr val="A31515"/>
              </a:solidFill>
              <a:highlight>
                <a:srgbClr val="F7F7F7"/>
              </a:highlight>
              <a:latin typeface="Tahoma"/>
              <a:ea typeface="Tahoma"/>
              <a:cs typeface="Tahoma"/>
              <a:sym typeface="Tahoma"/>
            </a:endParaRPr>
          </a:p>
          <a:p>
            <a:pPr marL="457200" lvl="0" indent="-298450" algn="l" rtl="0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SzPts val="1100"/>
              <a:buFont typeface="Tahoma"/>
              <a:buChar char="●"/>
            </a:pPr>
            <a:r>
              <a:rPr lang="en-US" sz="1100" dirty="0">
                <a:solidFill>
                  <a:schemeClr val="dk1"/>
                </a:solidFill>
                <a:highlight>
                  <a:srgbClr val="F7F7F7"/>
                </a:highlight>
                <a:latin typeface="Tahoma"/>
                <a:ea typeface="Tahoma"/>
                <a:cs typeface="Tahoma"/>
                <a:sym typeface="Tahoma"/>
              </a:rPr>
              <a:t>Long simulation video link: </a:t>
            </a:r>
            <a:r>
              <a:rPr lang="en-US" sz="1100" dirty="0">
                <a:solidFill>
                  <a:srgbClr val="A31515"/>
                </a:solidFill>
                <a:highlight>
                  <a:srgbClr val="F7F7F7"/>
                </a:highlight>
                <a:latin typeface="Tahoma"/>
                <a:ea typeface="Tahoma"/>
                <a:cs typeface="Tahoma"/>
                <a:sym typeface="Tahoma"/>
              </a:rPr>
              <a:t>https://www.youtube.com/watch?v=mgUiY8CVDhU&amp;ab_channel=AbhilasBiswas</a:t>
            </a:r>
            <a:endParaRPr sz="1100" dirty="0">
              <a:solidFill>
                <a:srgbClr val="A31515"/>
              </a:solidFill>
              <a:highlight>
                <a:srgbClr val="F7F7F7"/>
              </a:highlight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 txBox="1">
            <a:spLocks noGrp="1"/>
          </p:cNvSpPr>
          <p:nvPr>
            <p:ph type="title"/>
          </p:nvPr>
        </p:nvSpPr>
        <p:spPr>
          <a:xfrm>
            <a:off x="1565275" y="162305"/>
            <a:ext cx="2635250" cy="285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730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Heap as array properties</a:t>
            </a:r>
            <a:endParaRPr/>
          </a:p>
        </p:txBody>
      </p:sp>
      <p:sp>
        <p:nvSpPr>
          <p:cNvPr id="87" name="Google Shape;87;p9"/>
          <p:cNvSpPr txBox="1"/>
          <p:nvPr/>
        </p:nvSpPr>
        <p:spPr>
          <a:xfrm>
            <a:off x="358209" y="598870"/>
            <a:ext cx="52488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t" anchorCtr="0">
            <a:spAutoFit/>
          </a:bodyPr>
          <a:lstStyle/>
          <a:p>
            <a:pPr marL="289560" lvl="0" indent="-139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100"/>
              <a:buFont typeface="Verdana"/>
              <a:buChar char="•"/>
            </a:pP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The root of the tree is </a:t>
            </a:r>
            <a:r>
              <a:rPr lang="en-US" sz="1100" i="1"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[1].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289560" lvl="0" indent="-139700" algn="l" rtl="0">
              <a:lnSpc>
                <a:spcPct val="150000"/>
              </a:lnSpc>
              <a:spcBef>
                <a:spcPts val="315"/>
              </a:spcBef>
              <a:spcAft>
                <a:spcPts val="0"/>
              </a:spcAft>
              <a:buClr>
                <a:srgbClr val="334669"/>
              </a:buClr>
              <a:buSzPts val="1100"/>
              <a:buFont typeface="Verdana"/>
              <a:buChar char="•"/>
            </a:pP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A node has 0, 1 or 2 children. (if a node has 1 child, it should be on left side)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289560" lvl="0" indent="-1397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334669"/>
              </a:buClr>
              <a:buSzPts val="1100"/>
              <a:buFont typeface="Verdana"/>
              <a:buChar char="•"/>
            </a:pP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A node with no child is called a </a:t>
            </a:r>
            <a:r>
              <a:rPr lang="en-US" sz="1100" b="1">
                <a:latin typeface="Tahoma"/>
                <a:ea typeface="Tahoma"/>
                <a:cs typeface="Tahoma"/>
                <a:sym typeface="Tahoma"/>
              </a:rPr>
              <a:t>leaf.</a:t>
            </a:r>
            <a:endParaRPr sz="1100" b="1">
              <a:latin typeface="Tahoma"/>
              <a:ea typeface="Tahoma"/>
              <a:cs typeface="Tahoma"/>
              <a:sym typeface="Tahoma"/>
            </a:endParaRPr>
          </a:p>
          <a:p>
            <a:pPr marL="289560" lvl="0" indent="-139700" algn="l" rtl="0">
              <a:lnSpc>
                <a:spcPct val="150000"/>
              </a:lnSpc>
              <a:spcBef>
                <a:spcPts val="305"/>
              </a:spcBef>
              <a:spcAft>
                <a:spcPts val="0"/>
              </a:spcAft>
              <a:buClr>
                <a:srgbClr val="334669"/>
              </a:buClr>
              <a:buSzPts val="1100"/>
              <a:buFont typeface="Verdana"/>
              <a:buChar char="•"/>
            </a:pP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A node with at least one child is called an </a:t>
            </a:r>
            <a:r>
              <a:rPr lang="en-US" sz="1100" b="1">
                <a:latin typeface="Tahoma"/>
                <a:ea typeface="Tahoma"/>
                <a:cs typeface="Tahoma"/>
                <a:sym typeface="Tahoma"/>
              </a:rPr>
              <a:t>internal node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.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8" name="Google Shape;8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500" y="2214600"/>
            <a:ext cx="4436726" cy="6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 txBox="1"/>
          <p:nvPr/>
        </p:nvSpPr>
        <p:spPr>
          <a:xfrm>
            <a:off x="130860" y="3104757"/>
            <a:ext cx="227329" cy="11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Heaps</a:t>
            </a:r>
            <a:endParaRPr sz="6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5"/>
          <p:cNvSpPr txBox="1">
            <a:spLocks noGrp="1"/>
          </p:cNvSpPr>
          <p:nvPr>
            <p:ph type="title"/>
          </p:nvPr>
        </p:nvSpPr>
        <p:spPr>
          <a:xfrm>
            <a:off x="688825" y="1104300"/>
            <a:ext cx="47133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Try out Interactive </a:t>
            </a:r>
            <a:r>
              <a:rPr lang="en-US" sz="1200" b="1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Max Heap</a:t>
            </a:r>
            <a:r>
              <a:rPr lang="en-US" sz="12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Simulation by Visualgo.net (</a:t>
            </a: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https://visualgo.net/en/heap</a:t>
            </a:r>
            <a:r>
              <a:rPr lang="en-US" sz="12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</a:t>
            </a:r>
            <a:endParaRPr sz="2450"/>
          </a:p>
        </p:txBody>
      </p:sp>
      <p:sp>
        <p:nvSpPr>
          <p:cNvPr id="618" name="Google Shape;618;p25"/>
          <p:cNvSpPr txBox="1"/>
          <p:nvPr/>
        </p:nvSpPr>
        <p:spPr>
          <a:xfrm>
            <a:off x="1688477" y="325125"/>
            <a:ext cx="24411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Interactive simulations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22"/>
          <p:cNvSpPr txBox="1"/>
          <p:nvPr/>
        </p:nvSpPr>
        <p:spPr>
          <a:xfrm>
            <a:off x="1820753" y="46625"/>
            <a:ext cx="25587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The Heapsort Example</a:t>
            </a:r>
            <a:endParaRPr sz="17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20" name="Google Shape;72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025" y="321125"/>
            <a:ext cx="3717024" cy="2899275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22"/>
          <p:cNvSpPr txBox="1"/>
          <p:nvPr/>
        </p:nvSpPr>
        <p:spPr>
          <a:xfrm>
            <a:off x="130860" y="3104757"/>
            <a:ext cx="318135" cy="11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Heapsort</a:t>
            </a:r>
            <a:endParaRPr sz="6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1f8cdc83de_0_168"/>
          <p:cNvSpPr txBox="1"/>
          <p:nvPr/>
        </p:nvSpPr>
        <p:spPr>
          <a:xfrm>
            <a:off x="1380248" y="138975"/>
            <a:ext cx="41586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Heapsort algorithm simulation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4" name="Google Shape;624;g31f8cdc83de_0_1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813" y="648502"/>
            <a:ext cx="3000743" cy="1903327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g31f8cdc83de_0_168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Mumit Khan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g31f8cdc83de_0_168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23 / 29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1f8cdc83de_0_455"/>
          <p:cNvSpPr txBox="1"/>
          <p:nvPr/>
        </p:nvSpPr>
        <p:spPr>
          <a:xfrm>
            <a:off x="1380248" y="138975"/>
            <a:ext cx="41586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Heapsort algorithm simulation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g31f8cdc83de_0_455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Mumit Khan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g31f8cdc83de_0_455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23 / 29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4" name="Google Shape;634;g31f8cdc83de_0_4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1263" y="699502"/>
            <a:ext cx="3000743" cy="1903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1f8cdc83de_0_463"/>
          <p:cNvSpPr txBox="1"/>
          <p:nvPr/>
        </p:nvSpPr>
        <p:spPr>
          <a:xfrm>
            <a:off x="1380248" y="138975"/>
            <a:ext cx="41586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Heapsort algorithm simulation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g31f8cdc83de_0_463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Mumit Khan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g31f8cdc83de_0_463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23 / 29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2" name="Google Shape;642;g31f8cdc83de_0_4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6588" y="561752"/>
            <a:ext cx="3000743" cy="1903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1f8cdc83de_0_471"/>
          <p:cNvSpPr txBox="1"/>
          <p:nvPr/>
        </p:nvSpPr>
        <p:spPr>
          <a:xfrm>
            <a:off x="1380248" y="138975"/>
            <a:ext cx="41586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Heapsort algorithm simulation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g31f8cdc83de_0_471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Mumit Khan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g31f8cdc83de_0_471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23 / 29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0" name="Google Shape;650;g31f8cdc83de_0_4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6363" y="614639"/>
            <a:ext cx="3000743" cy="1903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1f8cdc83de_0_479"/>
          <p:cNvSpPr txBox="1"/>
          <p:nvPr/>
        </p:nvSpPr>
        <p:spPr>
          <a:xfrm>
            <a:off x="1380248" y="138975"/>
            <a:ext cx="41586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Heapsort algorithm simulation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g31f8cdc83de_0_479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Mumit Khan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g31f8cdc83de_0_479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23 / 29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8" name="Google Shape;658;g31f8cdc83de_0_4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1463" y="556652"/>
            <a:ext cx="3000743" cy="1903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1f8cdc83de_0_487"/>
          <p:cNvSpPr txBox="1"/>
          <p:nvPr/>
        </p:nvSpPr>
        <p:spPr>
          <a:xfrm>
            <a:off x="1380248" y="138975"/>
            <a:ext cx="41586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Heapsort algorithm simulation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g31f8cdc83de_0_487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Mumit Khan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g31f8cdc83de_0_487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23 / 29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6" name="Google Shape;666;g31f8cdc83de_0_4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238" y="475027"/>
            <a:ext cx="3000743" cy="1903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1f8cdc83de_0_494"/>
          <p:cNvSpPr txBox="1"/>
          <p:nvPr/>
        </p:nvSpPr>
        <p:spPr>
          <a:xfrm>
            <a:off x="1380248" y="138975"/>
            <a:ext cx="41586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Heapsort algorithm simulation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g31f8cdc83de_0_494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Mumit Khan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g31f8cdc83de_0_494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23 / 29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4" name="Google Shape;674;g31f8cdc83de_0_4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238" y="475027"/>
            <a:ext cx="3000743" cy="1903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1f8cdc83de_0_500"/>
          <p:cNvSpPr txBox="1"/>
          <p:nvPr/>
        </p:nvSpPr>
        <p:spPr>
          <a:xfrm>
            <a:off x="1380248" y="138975"/>
            <a:ext cx="41586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Heapsort algorithm simulation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g31f8cdc83de_0_500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Mumit Khan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g31f8cdc83de_0_500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23 / 29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2" name="Google Shape;682;g31f8cdc83de_0_5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238" y="475027"/>
            <a:ext cx="3000743" cy="1903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1f8cdc83de_0_33"/>
          <p:cNvSpPr txBox="1"/>
          <p:nvPr/>
        </p:nvSpPr>
        <p:spPr>
          <a:xfrm>
            <a:off x="862600" y="1176625"/>
            <a:ext cx="39504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469900" marR="15240" lvl="0" indent="0" algn="l" rtl="0">
              <a:lnSpc>
                <a:spcPct val="102600"/>
              </a:lnSpc>
              <a:spcBef>
                <a:spcPts val="26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Unless explicitly stated as </a:t>
            </a:r>
            <a:r>
              <a:rPr lang="en-US" sz="1100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</a:rPr>
              <a:t>max heap </a:t>
            </a:r>
            <a:r>
              <a:rPr lang="en-US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or </a:t>
            </a:r>
            <a:r>
              <a:rPr lang="en-US" sz="1100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</a:rPr>
              <a:t>min heap</a:t>
            </a:r>
            <a:r>
              <a:rPr lang="en-US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br>
              <a:rPr lang="en-US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1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</a:rPr>
              <a:t>heap </a:t>
            </a:r>
            <a:r>
              <a:rPr lang="en-US" sz="1100" u="sng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means </a:t>
            </a:r>
            <a:r>
              <a:rPr lang="en-US" sz="11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</a:rPr>
              <a:t>max heap </a:t>
            </a:r>
            <a:r>
              <a:rPr lang="en-US" sz="1100" u="sng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 this course</a:t>
            </a:r>
            <a:r>
              <a:rPr lang="en-US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8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31f8cdc83de_0_506"/>
          <p:cNvSpPr txBox="1"/>
          <p:nvPr/>
        </p:nvSpPr>
        <p:spPr>
          <a:xfrm>
            <a:off x="1380248" y="138975"/>
            <a:ext cx="41586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Heapsort algorithm simulation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g31f8cdc83de_0_506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Mumit Khan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g31f8cdc83de_0_506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23 / 29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0" name="Google Shape;690;g31f8cdc83de_0_5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238" y="475027"/>
            <a:ext cx="3000743" cy="1903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1f8cdc83de_0_512"/>
          <p:cNvSpPr txBox="1"/>
          <p:nvPr/>
        </p:nvSpPr>
        <p:spPr>
          <a:xfrm>
            <a:off x="1380248" y="138975"/>
            <a:ext cx="41586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Heapsort algorithm simulation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g31f8cdc83de_0_512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Mumit Khan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g31f8cdc83de_0_512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23 / 29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8" name="Google Shape;698;g31f8cdc83de_0_5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238" y="475027"/>
            <a:ext cx="3000743" cy="1903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31f8cdc83de_0_518"/>
          <p:cNvSpPr txBox="1"/>
          <p:nvPr/>
        </p:nvSpPr>
        <p:spPr>
          <a:xfrm>
            <a:off x="1380248" y="138975"/>
            <a:ext cx="41586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Heapsort algorithm simulation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g31f8cdc83de_0_518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Mumit Khan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g31f8cdc83de_0_518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23 / 29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6" name="Google Shape;706;g31f8cdc83de_0_5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238" y="475027"/>
            <a:ext cx="3000743" cy="1903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1f8cdc83de_0_524"/>
          <p:cNvSpPr txBox="1"/>
          <p:nvPr/>
        </p:nvSpPr>
        <p:spPr>
          <a:xfrm>
            <a:off x="1380248" y="138975"/>
            <a:ext cx="41586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Heapsort algorithm simulation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g31f8cdc83de_0_524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Mumit Khan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g31f8cdc83de_0_524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23 / 29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4" name="Google Shape;714;g31f8cdc83de_0_5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1038" y="412793"/>
            <a:ext cx="3000743" cy="2579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31f8cdc83de_0_384"/>
          <p:cNvSpPr txBox="1"/>
          <p:nvPr/>
        </p:nvSpPr>
        <p:spPr>
          <a:xfrm>
            <a:off x="1688464" y="179795"/>
            <a:ext cx="20172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Heapsort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27" name="Google Shape;727;g31f8cdc83de_0_384"/>
          <p:cNvGraphicFramePr/>
          <p:nvPr>
            <p:extLst>
              <p:ext uri="{D42A27DB-BD31-4B8C-83A1-F6EECF244321}">
                <p14:modId xmlns:p14="http://schemas.microsoft.com/office/powerpoint/2010/main" val="3166662181"/>
              </p:ext>
            </p:extLst>
          </p:nvPr>
        </p:nvGraphicFramePr>
        <p:xfrm>
          <a:off x="321340" y="842638"/>
          <a:ext cx="5260272" cy="1178454"/>
        </p:xfrm>
        <a:graphic>
          <a:graphicData uri="http://schemas.openxmlformats.org/drawingml/2006/table">
            <a:tbl>
              <a:tblPr firstRow="1" bandRow="1">
                <a:noFill/>
                <a:tableStyleId>{BC555CE9-3C98-419E-9F7E-2F37518711B7}</a:tableStyleId>
              </a:tblPr>
              <a:tblGrid>
                <a:gridCol w="2692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41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5775">
                <a:tc>
                  <a:txBody>
                    <a:bodyPr/>
                    <a:lstStyle/>
                    <a:p>
                      <a:pPr marL="25400" marR="0" lvl="0" indent="0" algn="l" rtl="0">
                        <a:lnSpc>
                          <a:spcPct val="118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heapsort</a:t>
                      </a:r>
                      <a:r>
                        <a:rPr lang="en-US" sz="1000" u="none" strike="noStrike" cap="none">
                          <a:latin typeface="Tahoma"/>
                          <a:ea typeface="Tahoma"/>
                          <a:cs typeface="Tahoma"/>
                          <a:sym typeface="Tahoma"/>
                        </a:rPr>
                        <a:t>(</a:t>
                      </a:r>
                      <a:r>
                        <a:rPr lang="en-US" sz="1000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  <a:r>
                        <a:rPr lang="en-US" sz="1000" u="none" strike="noStrike" cap="none">
                          <a:latin typeface="Tahoma"/>
                          <a:ea typeface="Tahoma"/>
                          <a:cs typeface="Tahoma"/>
                          <a:sym typeface="Tahoma"/>
                        </a:rPr>
                        <a:t>)</a:t>
                      </a:r>
                      <a:endParaRPr sz="10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63500" lvl="0" indent="0" algn="r" rtl="0">
                        <a:lnSpc>
                          <a:spcPct val="118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i="1" u="none" strike="noStrike" cap="none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cost</a:t>
                      </a: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8350" marB="0"/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18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i="1" u="none" strike="noStrike" cap="none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times</a:t>
                      </a: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835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325">
                <a:tc>
                  <a:txBody>
                    <a:bodyPr/>
                    <a:lstStyle/>
                    <a:p>
                      <a:pPr marL="25400" marR="0" lvl="0" indent="0" algn="l" rtl="0">
                        <a:lnSpc>
                          <a:spcPct val="11545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	</a:t>
                      </a:r>
                      <a:r>
                        <a:rPr lang="en-US" sz="1000" u="none" strike="noStrike" cap="none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build-max-heap</a:t>
                      </a:r>
                      <a:r>
                        <a:rPr lang="en-US" sz="1000" u="none" strike="noStrike" cap="none">
                          <a:latin typeface="Tahoma"/>
                          <a:ea typeface="Tahoma"/>
                          <a:cs typeface="Tahoma"/>
                          <a:sym typeface="Tahoma"/>
                        </a:rPr>
                        <a:t>(</a:t>
                      </a:r>
                      <a:r>
                        <a:rPr lang="en-US" sz="1000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  <a:r>
                        <a:rPr lang="en-US" sz="1000" u="none" strike="noStrike" cap="none">
                          <a:latin typeface="Tahoma"/>
                          <a:ea typeface="Tahoma"/>
                          <a:cs typeface="Tahoma"/>
                          <a:sym typeface="Tahoma"/>
                        </a:rPr>
                        <a:t>)</a:t>
                      </a:r>
                      <a:endParaRPr sz="10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63500" lvl="0" indent="0" algn="r" rtl="0">
                        <a:lnSpc>
                          <a:spcPct val="11545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Θ(</a:t>
                      </a:r>
                      <a:r>
                        <a:rPr lang="en-US" sz="1000" i="1" u="none" strike="noStrike" cap="none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nlogn</a:t>
                      </a:r>
                      <a:r>
                        <a:rPr lang="en-US" sz="1000" u="none" strike="noStrike" cap="none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)</a:t>
                      </a:r>
                      <a:endParaRPr sz="10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1545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0750">
                <a:tc>
                  <a:txBody>
                    <a:bodyPr/>
                    <a:lstStyle/>
                    <a:p>
                      <a:pPr marL="25400" marR="0" lvl="0" indent="0" algn="l" rtl="0">
                        <a:lnSpc>
                          <a:spcPct val="113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	</a:t>
                      </a:r>
                      <a:r>
                        <a:rPr lang="en-US" sz="10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</a:t>
                      </a:r>
                      <a:r>
                        <a:rPr lang="en-US" sz="1000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 </a:t>
                      </a:r>
                      <a:r>
                        <a:rPr lang="en-US" sz="1000" i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← </a:t>
                      </a:r>
                      <a:r>
                        <a:rPr lang="en-US" sz="1000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length</a:t>
                      </a:r>
                      <a:r>
                        <a:rPr lang="en-US" sz="1000" u="none" strike="noStrike" cap="none">
                          <a:latin typeface="Tahoma"/>
                          <a:ea typeface="Tahoma"/>
                          <a:cs typeface="Tahoma"/>
                          <a:sym typeface="Tahoma"/>
                        </a:rPr>
                        <a:t>[</a:t>
                      </a:r>
                      <a:r>
                        <a:rPr lang="en-US" sz="1000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  <a:r>
                        <a:rPr lang="en-US" sz="1000" u="none" strike="noStrike" cap="none">
                          <a:latin typeface="Tahoma"/>
                          <a:ea typeface="Tahoma"/>
                          <a:cs typeface="Tahoma"/>
                          <a:sym typeface="Tahoma"/>
                        </a:rPr>
                        <a:t>] </a:t>
                      </a:r>
                      <a:r>
                        <a:rPr lang="en-US" sz="10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downto </a:t>
                      </a:r>
                      <a:r>
                        <a:rPr lang="en-US" sz="1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63500" lvl="0" indent="0" algn="r" rtl="0">
                        <a:lnSpc>
                          <a:spcPct val="113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Θ(</a:t>
                      </a:r>
                      <a:r>
                        <a:rPr lang="en-US" sz="1000" u="none" strike="noStrike" cap="none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r>
                        <a:rPr lang="en-US" sz="1000" u="none" strike="noStrike" cap="none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)</a:t>
                      </a:r>
                      <a:endParaRPr sz="10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13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i="1" u="none" strike="noStrike" cap="none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</a:t>
                      </a: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0750">
                <a:tc>
                  <a:txBody>
                    <a:bodyPr/>
                    <a:lstStyle/>
                    <a:p>
                      <a:pPr marL="25400" marR="0" lvl="0" indent="0" algn="l" rtl="0">
                        <a:lnSpc>
                          <a:spcPct val="113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	      </a:t>
                      </a:r>
                      <a:r>
                        <a:rPr lang="en-US" sz="10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 </a:t>
                      </a:r>
                      <a:r>
                        <a:rPr lang="en-US" sz="1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exchange </a:t>
                      </a:r>
                      <a:r>
                        <a:rPr lang="en-US" sz="1000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  <a:r>
                        <a:rPr lang="en-US" sz="1000" u="none" strike="noStrike" cap="none">
                          <a:latin typeface="Tahoma"/>
                          <a:ea typeface="Tahoma"/>
                          <a:cs typeface="Tahoma"/>
                          <a:sym typeface="Tahoma"/>
                        </a:rPr>
                        <a:t>[</a:t>
                      </a:r>
                      <a:r>
                        <a:rPr lang="en-US" sz="1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r>
                        <a:rPr lang="en-US" sz="1000" u="none" strike="noStrike" cap="none">
                          <a:latin typeface="Tahoma"/>
                          <a:ea typeface="Tahoma"/>
                          <a:cs typeface="Tahoma"/>
                          <a:sym typeface="Tahoma"/>
                        </a:rPr>
                        <a:t>] </a:t>
                      </a:r>
                      <a:r>
                        <a:rPr lang="en-US" sz="1000" i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↔ </a:t>
                      </a:r>
                      <a:r>
                        <a:rPr lang="en-US" sz="1000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  <a:r>
                        <a:rPr lang="en-US" sz="1000" u="none" strike="noStrike" cap="none">
                          <a:latin typeface="Tahoma"/>
                          <a:ea typeface="Tahoma"/>
                          <a:cs typeface="Tahoma"/>
                          <a:sym typeface="Tahoma"/>
                        </a:rPr>
                        <a:t>[</a:t>
                      </a:r>
                      <a:r>
                        <a:rPr lang="en-US" sz="1000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 </a:t>
                      </a:r>
                      <a:r>
                        <a:rPr lang="en-US" sz="1000" u="none" strike="noStrike" cap="none">
                          <a:latin typeface="Tahoma"/>
                          <a:ea typeface="Tahoma"/>
                          <a:cs typeface="Tahoma"/>
                          <a:sym typeface="Tahoma"/>
                        </a:rPr>
                        <a:t>]</a:t>
                      </a:r>
                      <a:endParaRPr sz="10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63500" lvl="0" indent="0" algn="r" rtl="0">
                        <a:lnSpc>
                          <a:spcPct val="113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Θ(</a:t>
                      </a:r>
                      <a:r>
                        <a:rPr lang="en-US" sz="1000" u="none" strike="noStrike" cap="none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r>
                        <a:rPr lang="en-US" sz="1000" u="none" strike="noStrike" cap="none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)</a:t>
                      </a:r>
                      <a:endParaRPr sz="10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13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i="1" u="none" strike="noStrike" cap="none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 </a:t>
                      </a:r>
                      <a:r>
                        <a:rPr lang="en-US" sz="1000" i="1" u="none" strike="noStrike" cap="non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− </a:t>
                      </a:r>
                      <a:r>
                        <a:rPr lang="en-US" sz="1000" u="none" strike="noStrike" cap="none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7775">
                <a:tc gridSpan="2">
                  <a:txBody>
                    <a:bodyPr/>
                    <a:lstStyle/>
                    <a:p>
                      <a:pPr marL="25400" marR="0" lvl="0" indent="0" algn="l" rtl="0">
                        <a:lnSpc>
                          <a:spcPct val="111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	      </a:t>
                      </a:r>
                      <a:r>
                        <a:rPr lang="en-US" sz="1000" i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heap</a:t>
                      </a:r>
                      <a:r>
                        <a:rPr lang="en-US" sz="1000" u="none" strike="noStrike" cap="none" dirty="0">
                          <a:latin typeface="Tahoma"/>
                          <a:ea typeface="Tahoma"/>
                          <a:cs typeface="Tahoma"/>
                          <a:sym typeface="Tahoma"/>
                        </a:rPr>
                        <a:t>-</a:t>
                      </a:r>
                      <a:r>
                        <a:rPr lang="en-US" sz="1000" i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size</a:t>
                      </a:r>
                      <a:r>
                        <a:rPr lang="en-US" sz="1000" u="none" strike="noStrike" cap="none" dirty="0">
                          <a:latin typeface="Tahoma"/>
                          <a:ea typeface="Tahoma"/>
                          <a:cs typeface="Tahoma"/>
                          <a:sym typeface="Tahoma"/>
                        </a:rPr>
                        <a:t>[</a:t>
                      </a:r>
                      <a:r>
                        <a:rPr lang="en-US" sz="1000" i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  <a:r>
                        <a:rPr lang="en-US" sz="1000" u="none" strike="noStrike" cap="none" dirty="0">
                          <a:latin typeface="Tahoma"/>
                          <a:ea typeface="Tahoma"/>
                          <a:cs typeface="Tahoma"/>
                          <a:sym typeface="Tahoma"/>
                        </a:rPr>
                        <a:t>] </a:t>
                      </a:r>
                      <a:r>
                        <a:rPr lang="en-US" sz="1000" i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← </a:t>
                      </a:r>
                      <a:r>
                        <a:rPr lang="en-US" sz="1000" i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heap</a:t>
                      </a:r>
                      <a:r>
                        <a:rPr lang="en-US" sz="1000" u="none" strike="noStrike" cap="none" dirty="0">
                          <a:latin typeface="Tahoma"/>
                          <a:ea typeface="Tahoma"/>
                          <a:cs typeface="Tahoma"/>
                          <a:sym typeface="Tahoma"/>
                        </a:rPr>
                        <a:t>-</a:t>
                      </a:r>
                      <a:r>
                        <a:rPr lang="en-US" sz="1000" i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size</a:t>
                      </a:r>
                      <a:r>
                        <a:rPr lang="en-US" sz="1000" u="none" strike="noStrike" cap="none" dirty="0">
                          <a:latin typeface="Tahoma"/>
                          <a:ea typeface="Tahoma"/>
                          <a:cs typeface="Tahoma"/>
                          <a:sym typeface="Tahoma"/>
                        </a:rPr>
                        <a:t>[</a:t>
                      </a:r>
                      <a:r>
                        <a:rPr lang="en-US" sz="1000" i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  <a:r>
                        <a:rPr lang="en-US" sz="1000" u="none" strike="noStrike" cap="none" dirty="0">
                          <a:latin typeface="Tahoma"/>
                          <a:ea typeface="Tahoma"/>
                          <a:cs typeface="Tahoma"/>
                          <a:sym typeface="Tahoma"/>
                        </a:rPr>
                        <a:t>] </a:t>
                      </a:r>
                      <a:r>
                        <a:rPr lang="en-US" sz="1000" i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− </a:t>
                      </a:r>
                      <a:r>
                        <a:rPr lang="en-US" sz="10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        </a:t>
                      </a:r>
                      <a:r>
                        <a:rPr lang="en-US" sz="1000" dirty="0">
                          <a:solidFill>
                            <a:schemeClr val="hlink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Θ(</a:t>
                      </a:r>
                      <a:r>
                        <a:rPr lang="en-US" sz="1000" dirty="0">
                          <a:solidFill>
                            <a:schemeClr val="hlink"/>
                          </a:solidFill>
                        </a:rPr>
                        <a:t>1</a:t>
                      </a:r>
                      <a:r>
                        <a:rPr lang="en-US" sz="1000" dirty="0">
                          <a:solidFill>
                            <a:schemeClr val="hlink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)</a:t>
                      </a:r>
                      <a:r>
                        <a:rPr lang="en-US" sz="10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 u="none" strike="noStrike" cap="none" dirty="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11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i="1" u="none" strike="noStrike" cap="none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 </a:t>
                      </a:r>
                      <a:r>
                        <a:rPr lang="en-US" sz="1000" i="1" u="none" strike="noStrike" cap="non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− </a:t>
                      </a:r>
                      <a:r>
                        <a:rPr lang="en-US" sz="1000" u="none" strike="noStrike" cap="none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925">
                <a:tc>
                  <a:txBody>
                    <a:bodyPr/>
                    <a:lstStyle/>
                    <a:p>
                      <a:pPr marL="25400" marR="0" lvl="0" indent="0" algn="l" rtl="0">
                        <a:lnSpc>
                          <a:spcPct val="11545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	      </a:t>
                      </a:r>
                      <a:r>
                        <a:rPr lang="en-US" sz="1000" u="none" strike="noStrike" cap="none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max-heapify</a:t>
                      </a:r>
                      <a:r>
                        <a:rPr lang="en-US" sz="1000" u="none" strike="noStrike" cap="none">
                          <a:latin typeface="Tahoma"/>
                          <a:ea typeface="Tahoma"/>
                          <a:cs typeface="Tahoma"/>
                          <a:sym typeface="Tahoma"/>
                        </a:rPr>
                        <a:t>(</a:t>
                      </a:r>
                      <a:r>
                        <a:rPr lang="en-US" sz="1000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  <a:r>
                        <a:rPr lang="en-US" sz="1000" b="0" i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US" sz="1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r>
                        <a:rPr lang="en-US" sz="1000" u="none" strike="noStrike" cap="none">
                          <a:latin typeface="Tahoma"/>
                          <a:ea typeface="Tahoma"/>
                          <a:cs typeface="Tahoma"/>
                          <a:sym typeface="Tahoma"/>
                        </a:rPr>
                        <a:t>)</a:t>
                      </a:r>
                      <a:endParaRPr sz="10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63500" lvl="0" indent="0" algn="r" rtl="0">
                        <a:lnSpc>
                          <a:spcPct val="11545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Θ(</a:t>
                      </a:r>
                      <a:r>
                        <a:rPr lang="en-US" sz="1000" u="none" strike="noStrike" cap="none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lg </a:t>
                      </a:r>
                      <a:r>
                        <a:rPr lang="en-US" sz="1000" i="1" u="none" strike="noStrike" cap="none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</a:t>
                      </a:r>
                      <a:r>
                        <a:rPr lang="en-US" sz="1000" u="none" strike="noStrike" cap="none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)</a:t>
                      </a:r>
                      <a:endParaRPr sz="10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1545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i="1" u="none" strike="noStrike" cap="none" dirty="0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 </a:t>
                      </a:r>
                      <a:r>
                        <a:rPr lang="en-US" sz="1000" i="1" u="none" strike="noStrike" cap="none" dirty="0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− </a:t>
                      </a:r>
                      <a:r>
                        <a:rPr lang="en-US" sz="1000" u="none" strike="noStrike" cap="none" dirty="0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0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728" name="Google Shape;728;g31f8cdc83de_0_384"/>
          <p:cNvGrpSpPr/>
          <p:nvPr/>
        </p:nvGrpSpPr>
        <p:grpSpPr>
          <a:xfrm>
            <a:off x="386714" y="2289842"/>
            <a:ext cx="5053395" cy="447485"/>
            <a:chOff x="309198" y="2442238"/>
            <a:chExt cx="4040453" cy="477266"/>
          </a:xfrm>
        </p:grpSpPr>
        <p:sp>
          <p:nvSpPr>
            <p:cNvPr id="729" name="Google Shape;729;g31f8cdc83de_0_384"/>
            <p:cNvSpPr/>
            <p:nvPr/>
          </p:nvSpPr>
          <p:spPr>
            <a:xfrm>
              <a:off x="309198" y="2442238"/>
              <a:ext cx="3989704" cy="186689"/>
            </a:xfrm>
            <a:custGeom>
              <a:avLst/>
              <a:gdLst/>
              <a:ahLst/>
              <a:cxnLst/>
              <a:rect l="l" t="t" r="r" b="b"/>
              <a:pathLst>
                <a:path w="3989704" h="186689" extrusionOk="0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6558"/>
                  </a:lnTo>
                  <a:lnTo>
                    <a:pt x="3989652" y="186558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26268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30" name="Google Shape;730;g31f8cdc83de_0_38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9198" y="2616142"/>
              <a:ext cx="3989651" cy="506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1" name="Google Shape;731;g31f8cdc83de_0_38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59999" y="2817904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2" name="Google Shape;732;g31f8cdc83de_0_38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0799" y="2805203"/>
              <a:ext cx="3938850" cy="114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3" name="Google Shape;733;g31f8cdc83de_0_38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298851" y="2486472"/>
              <a:ext cx="50800" cy="3314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4" name="Google Shape;734;g31f8cdc83de_0_384"/>
            <p:cNvSpPr/>
            <p:nvPr/>
          </p:nvSpPr>
          <p:spPr>
            <a:xfrm>
              <a:off x="309198" y="2660425"/>
              <a:ext cx="3989704" cy="208280"/>
            </a:xfrm>
            <a:custGeom>
              <a:avLst/>
              <a:gdLst/>
              <a:ahLst/>
              <a:cxnLst/>
              <a:rect l="l" t="t" r="r" b="b"/>
              <a:pathLst>
                <a:path w="3989704" h="208280" extrusionOk="0">
                  <a:moveTo>
                    <a:pt x="3989652" y="0"/>
                  </a:moveTo>
                  <a:lnTo>
                    <a:pt x="0" y="0"/>
                  </a:lnTo>
                  <a:lnTo>
                    <a:pt x="0" y="157478"/>
                  </a:lnTo>
                  <a:lnTo>
                    <a:pt x="4008" y="177203"/>
                  </a:lnTo>
                  <a:lnTo>
                    <a:pt x="14922" y="193356"/>
                  </a:lnTo>
                  <a:lnTo>
                    <a:pt x="31075" y="204270"/>
                  </a:lnTo>
                  <a:lnTo>
                    <a:pt x="50800" y="208279"/>
                  </a:lnTo>
                  <a:lnTo>
                    <a:pt x="3938852" y="208279"/>
                  </a:lnTo>
                  <a:lnTo>
                    <a:pt x="3958576" y="204270"/>
                  </a:lnTo>
                  <a:lnTo>
                    <a:pt x="3974729" y="193356"/>
                  </a:lnTo>
                  <a:lnTo>
                    <a:pt x="3985644" y="177203"/>
                  </a:lnTo>
                  <a:lnTo>
                    <a:pt x="3989652" y="157478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E9E9F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g31f8cdc83de_0_384"/>
            <p:cNvSpPr/>
            <p:nvPr/>
          </p:nvSpPr>
          <p:spPr>
            <a:xfrm>
              <a:off x="4298851" y="2524572"/>
              <a:ext cx="0" cy="312419"/>
            </a:xfrm>
            <a:custGeom>
              <a:avLst/>
              <a:gdLst/>
              <a:ahLst/>
              <a:cxnLst/>
              <a:rect l="l" t="t" r="r" b="b"/>
              <a:pathLst>
                <a:path w="120000" h="312419" extrusionOk="0">
                  <a:moveTo>
                    <a:pt x="0" y="31238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g31f8cdc83de_0_384"/>
            <p:cNvSpPr/>
            <p:nvPr/>
          </p:nvSpPr>
          <p:spPr>
            <a:xfrm>
              <a:off x="4298851" y="25118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AFAF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g31f8cdc83de_0_384"/>
            <p:cNvSpPr/>
            <p:nvPr/>
          </p:nvSpPr>
          <p:spPr>
            <a:xfrm>
              <a:off x="4298851" y="24991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CECE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g31f8cdc83de_0_384"/>
            <p:cNvSpPr/>
            <p:nvPr/>
          </p:nvSpPr>
          <p:spPr>
            <a:xfrm>
              <a:off x="4298851" y="24864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9" name="Google Shape;739;g31f8cdc83de_0_384"/>
          <p:cNvSpPr txBox="1"/>
          <p:nvPr/>
        </p:nvSpPr>
        <p:spPr>
          <a:xfrm>
            <a:off x="434396" y="2230075"/>
            <a:ext cx="39690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84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Worst-case analysis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355"/>
              </a:spcBef>
              <a:spcAft>
                <a:spcPts val="0"/>
              </a:spcAft>
              <a:buNone/>
            </a:pPr>
            <a:r>
              <a:rPr lang="en-US" sz="1100" i="1">
                <a:latin typeface="Calibri"/>
                <a:ea typeface="Calibri"/>
                <a:cs typeface="Calibri"/>
                <a:sym typeface="Calibri"/>
              </a:rPr>
              <a:t>T 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1100" i="1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) =</a:t>
            </a:r>
            <a:r>
              <a:rPr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Θ(</a:t>
            </a:r>
            <a:r>
              <a:rPr lang="en-US" sz="11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lg </a:t>
            </a:r>
            <a:r>
              <a:rPr lang="en-US" sz="11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)+ Θ(</a:t>
            </a:r>
            <a:r>
              <a:rPr lang="en-US" sz="11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lg </a:t>
            </a:r>
            <a:r>
              <a:rPr lang="en-US" sz="11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 = 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Θ(</a:t>
            </a:r>
            <a:r>
              <a:rPr lang="en-US" sz="1100" i="1">
                <a:latin typeface="Calibri"/>
                <a:ea typeface="Calibri"/>
                <a:cs typeface="Calibri"/>
                <a:sym typeface="Calibri"/>
              </a:rPr>
              <a:t>n </a:t>
            </a: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lg </a:t>
            </a:r>
            <a:r>
              <a:rPr lang="en-US" sz="1100" i="1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)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40" name="Google Shape;740;g31f8cdc83de_0_384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Mumit Khan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g31f8cdc83de_0_384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24 / 29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321adffe467_0_18"/>
          <p:cNvSpPr txBox="1">
            <a:spLocks noGrp="1"/>
          </p:cNvSpPr>
          <p:nvPr>
            <p:ph type="title"/>
          </p:nvPr>
        </p:nvSpPr>
        <p:spPr>
          <a:xfrm>
            <a:off x="2334902" y="1127875"/>
            <a:ext cx="14775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>
                <a:solidFill>
                  <a:srgbClr val="000000"/>
                </a:solidFill>
              </a:rPr>
              <a:t>The End</a:t>
            </a:r>
            <a:endParaRPr sz="245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0"/>
          <p:cNvSpPr txBox="1">
            <a:spLocks noGrp="1"/>
          </p:cNvSpPr>
          <p:nvPr>
            <p:ph type="title"/>
          </p:nvPr>
        </p:nvSpPr>
        <p:spPr>
          <a:xfrm>
            <a:off x="2042550" y="107650"/>
            <a:ext cx="19260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Max Heap Property</a:t>
            </a:r>
            <a:endParaRPr/>
          </a:p>
        </p:txBody>
      </p:sp>
      <p:sp>
        <p:nvSpPr>
          <p:cNvPr id="100" name="Google Shape;100;p10"/>
          <p:cNvSpPr txBox="1"/>
          <p:nvPr/>
        </p:nvSpPr>
        <p:spPr>
          <a:xfrm>
            <a:off x="256038" y="317431"/>
            <a:ext cx="5499000" cy="12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lvl="0" indent="0" algn="l" rtl="0">
              <a:lnSpc>
                <a:spcPct val="11708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8290" lvl="0" indent="-13843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100"/>
              <a:buFont typeface="Verdana"/>
              <a:buChar char="•"/>
            </a:pP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Each node </a:t>
            </a:r>
            <a:r>
              <a:rPr lang="en-US" sz="1100" i="1">
                <a:latin typeface="Arial"/>
                <a:ea typeface="Arial"/>
                <a:cs typeface="Arial"/>
                <a:sym typeface="Arial"/>
              </a:rPr>
              <a:t>i </a:t>
            </a:r>
            <a:r>
              <a:rPr lang="en-US" sz="1100" i="1"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1 satisfies the max-heap property:</a:t>
            </a:r>
            <a:br>
              <a:rPr lang="en-US" sz="1100">
                <a:latin typeface="Tahoma"/>
                <a:ea typeface="Tahoma"/>
                <a:cs typeface="Tahoma"/>
                <a:sym typeface="Tahoma"/>
              </a:rPr>
            </a:b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     </a:t>
            </a:r>
            <a:r>
              <a:rPr lang="en-US" sz="1100" b="1" i="1">
                <a:solidFill>
                  <a:srgbClr val="0000FF"/>
                </a:solidFill>
              </a:rPr>
              <a:t>A</a:t>
            </a:r>
            <a:r>
              <a:rPr lang="en-US" sz="1100" b="1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[</a:t>
            </a:r>
            <a:r>
              <a:rPr lang="en-US" sz="1100" b="1" i="1">
                <a:solidFill>
                  <a:srgbClr val="0000FF"/>
                </a:solidFill>
              </a:rPr>
              <a:t>Parent</a:t>
            </a:r>
            <a:r>
              <a:rPr lang="en-US" sz="1100" b="1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1100" b="1" i="1">
                <a:solidFill>
                  <a:srgbClr val="0000FF"/>
                </a:solidFill>
              </a:rPr>
              <a:t>i </a:t>
            </a:r>
            <a:r>
              <a:rPr lang="en-US" sz="1100" b="1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)] </a:t>
            </a:r>
            <a:r>
              <a:rPr lang="en-US" sz="1100" b="1" i="1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≥ </a:t>
            </a:r>
            <a:r>
              <a:rPr lang="en-US" sz="1100" b="1" i="1">
                <a:solidFill>
                  <a:srgbClr val="0000FF"/>
                </a:solidFill>
              </a:rPr>
              <a:t>A</a:t>
            </a:r>
            <a:r>
              <a:rPr lang="en-US" sz="1100" b="1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[</a:t>
            </a:r>
            <a:r>
              <a:rPr lang="en-US" sz="1100" b="1" i="1">
                <a:solidFill>
                  <a:srgbClr val="0000FF"/>
                </a:solidFill>
              </a:rPr>
              <a:t>i</a:t>
            </a:r>
            <a:r>
              <a:rPr lang="en-US" sz="1100" b="1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].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 Here, A[i] is an internal node.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288290" lvl="0" indent="-138430" algn="l" rtl="0">
              <a:lnSpc>
                <a:spcPct val="115000"/>
              </a:lnSpc>
              <a:spcBef>
                <a:spcPts val="10"/>
              </a:spcBef>
              <a:spcAft>
                <a:spcPts val="0"/>
              </a:spcAft>
              <a:buClr>
                <a:srgbClr val="334669"/>
              </a:buClr>
              <a:buSzPts val="1100"/>
              <a:buFont typeface="Verdana"/>
              <a:buChar char="•"/>
            </a:pP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Hence, the </a:t>
            </a:r>
            <a:r>
              <a:rPr lang="en-US" sz="1100" b="1">
                <a:latin typeface="Tahoma"/>
                <a:ea typeface="Tahoma"/>
                <a:cs typeface="Tahoma"/>
                <a:sym typeface="Tahoma"/>
              </a:rPr>
              <a:t>largest element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 in a max-heap is stored at the </a:t>
            </a:r>
            <a:r>
              <a:rPr lang="en-US" sz="1100" b="1">
                <a:latin typeface="Tahoma"/>
                <a:ea typeface="Tahoma"/>
                <a:cs typeface="Tahoma"/>
                <a:sym typeface="Tahoma"/>
              </a:rPr>
              <a:t>root.</a:t>
            </a:r>
            <a:endParaRPr sz="1100" b="1">
              <a:latin typeface="Tahoma"/>
              <a:ea typeface="Tahoma"/>
              <a:cs typeface="Tahoma"/>
              <a:sym typeface="Tahoma"/>
            </a:endParaRPr>
          </a:p>
          <a:p>
            <a:pPr marL="288290" marR="81280" lvl="0" indent="-139065" algn="l" rtl="0">
              <a:lnSpc>
                <a:spcPct val="115000"/>
              </a:lnSpc>
              <a:spcBef>
                <a:spcPts val="150"/>
              </a:spcBef>
              <a:spcAft>
                <a:spcPts val="0"/>
              </a:spcAft>
              <a:buClr>
                <a:srgbClr val="334669"/>
              </a:buClr>
              <a:buSzPts val="1100"/>
              <a:buFont typeface="Verdana"/>
              <a:buChar char="•"/>
            </a:pP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We will use </a:t>
            </a:r>
            <a:r>
              <a:rPr lang="en-US" sz="1100" b="1">
                <a:latin typeface="Tahoma"/>
                <a:ea typeface="Tahoma"/>
                <a:cs typeface="Tahoma"/>
                <a:sym typeface="Tahoma"/>
              </a:rPr>
              <a:t>max-heaps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 in the </a:t>
            </a:r>
            <a:r>
              <a:rPr lang="en-US" sz="1100" b="1">
                <a:latin typeface="Tahoma"/>
                <a:ea typeface="Tahoma"/>
                <a:cs typeface="Tahoma"/>
                <a:sym typeface="Tahoma"/>
              </a:rPr>
              <a:t>heapsort algorithm </a:t>
            </a:r>
            <a:endParaRPr sz="1100" b="1">
              <a:latin typeface="Tahoma"/>
              <a:ea typeface="Tahoma"/>
              <a:cs typeface="Tahoma"/>
              <a:sym typeface="Tahoma"/>
            </a:endParaRPr>
          </a:p>
          <a:p>
            <a:pPr marL="914400" marR="81280" lvl="1" indent="-298450" algn="l" rtl="0">
              <a:lnSpc>
                <a:spcPct val="115000"/>
              </a:lnSpc>
              <a:spcBef>
                <a:spcPts val="150"/>
              </a:spcBef>
              <a:spcAft>
                <a:spcPts val="0"/>
              </a:spcAft>
              <a:buClr>
                <a:srgbClr val="334669"/>
              </a:buClr>
              <a:buSzPts val="1100"/>
              <a:buFont typeface="Verdana"/>
              <a:buChar char="○"/>
            </a:pP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It can be viewed as </a:t>
            </a:r>
            <a:r>
              <a:rPr lang="en-US" sz="1100" u="sng">
                <a:latin typeface="Tahoma"/>
                <a:ea typeface="Tahoma"/>
                <a:cs typeface="Tahoma"/>
                <a:sym typeface="Tahoma"/>
              </a:rPr>
              <a:t>improved selection sort. (In-place)</a:t>
            </a:r>
            <a:endParaRPr sz="1100" u="sng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1" name="Google Shape;101;p10"/>
          <p:cNvSpPr txBox="1"/>
          <p:nvPr/>
        </p:nvSpPr>
        <p:spPr>
          <a:xfrm>
            <a:off x="130860" y="3104757"/>
            <a:ext cx="227329" cy="11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Heaps</a:t>
            </a:r>
            <a:endParaRPr sz="6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02" name="Google Shape;10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1375" y="1761199"/>
            <a:ext cx="2151225" cy="14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2808</Words>
  <Application>Microsoft Office PowerPoint</Application>
  <PresentationFormat>Custom</PresentationFormat>
  <Paragraphs>411</Paragraphs>
  <Slides>85</Slides>
  <Notes>85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6" baseType="lpstr">
      <vt:lpstr>Calibri</vt:lpstr>
      <vt:lpstr>Times New Roman</vt:lpstr>
      <vt:lpstr>Verdana</vt:lpstr>
      <vt:lpstr>Trebuchet MS</vt:lpstr>
      <vt:lpstr>Georgia</vt:lpstr>
      <vt:lpstr>Book Antiqua</vt:lpstr>
      <vt:lpstr>Tahoma</vt:lpstr>
      <vt:lpstr>Cambria Math</vt:lpstr>
      <vt:lpstr>Arial</vt:lpstr>
      <vt:lpstr>Roboto</vt:lpstr>
      <vt:lpstr>Office Theme</vt:lpstr>
      <vt:lpstr>PowerPoint Presentation</vt:lpstr>
      <vt:lpstr>PowerPoint Presentation</vt:lpstr>
      <vt:lpstr>Heaps</vt:lpstr>
      <vt:lpstr>Heap properties</vt:lpstr>
      <vt:lpstr>PowerPoint Presentation</vt:lpstr>
      <vt:lpstr>Heap as array</vt:lpstr>
      <vt:lpstr>Heap as array properties</vt:lpstr>
      <vt:lpstr>PowerPoint Presentation</vt:lpstr>
      <vt:lpstr>Max Heap Property</vt:lpstr>
      <vt:lpstr>Min Heap Property</vt:lpstr>
      <vt:lpstr>PowerPoint Presentation</vt:lpstr>
      <vt:lpstr>PowerPoint Presentation</vt:lpstr>
      <vt:lpstr>PowerPoint Presentation</vt:lpstr>
      <vt:lpstr>PowerPoint Presentation</vt:lpstr>
      <vt:lpstr>Maintaining the heap property</vt:lpstr>
      <vt:lpstr>Example of max-heapify (“sink”) operation</vt:lpstr>
      <vt:lpstr>Example of max-heapify (“sink”) operation</vt:lpstr>
      <vt:lpstr>Example of max-heapify (“sink”) operation</vt:lpstr>
      <vt:lpstr>PowerPoint Presentation</vt:lpstr>
      <vt:lpstr>Heap-increase-key (“swim”) operation algorithm</vt:lpstr>
      <vt:lpstr>Example of heap-increase-key (“swim”) operation</vt:lpstr>
      <vt:lpstr>Example of heap-increase-key (“swim”) operation</vt:lpstr>
      <vt:lpstr>Example of heap-increase-key (“swim”) operation</vt:lpstr>
      <vt:lpstr>Example of heap-increase-key (“swim”) operation</vt:lpstr>
      <vt:lpstr>Heap-increase-key (“swim”) operation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of max-heap-insert operation</vt:lpstr>
      <vt:lpstr>Example of max-heap-insert operation</vt:lpstr>
      <vt:lpstr>Example of max-heap-insert operation</vt:lpstr>
      <vt:lpstr>Example of max-heap-insert operation</vt:lpstr>
      <vt:lpstr>Example of max-heap-insert operation</vt:lpstr>
      <vt:lpstr>PowerPoint Presentation</vt:lpstr>
      <vt:lpstr>Maintaining the heap property</vt:lpstr>
      <vt:lpstr>Maintaining the heap property</vt:lpstr>
      <vt:lpstr>PowerPoint Presentation</vt:lpstr>
      <vt:lpstr>Example of build-max-heap (“heapify”) operation</vt:lpstr>
      <vt:lpstr>Example of build-max-heap (“heapify”) operation</vt:lpstr>
      <vt:lpstr>Example of build-max-heap (“heapify”) operation</vt:lpstr>
      <vt:lpstr>Example of build-max-heap (“heapify”) operation</vt:lpstr>
      <vt:lpstr>Example of build-max-heap (“heapify”) operation</vt:lpstr>
      <vt:lpstr>Example of build-max-heap (“heapify”) operation</vt:lpstr>
      <vt:lpstr>PowerPoint Presentation</vt:lpstr>
      <vt:lpstr>PowerPoint Presentation</vt:lpstr>
      <vt:lpstr>heap-extract-max algorithm</vt:lpstr>
      <vt:lpstr>Extract maximum - Example</vt:lpstr>
      <vt:lpstr>Extract maximum - Example</vt:lpstr>
      <vt:lpstr>Extract maximum - Example</vt:lpstr>
      <vt:lpstr>Extract maximum - Example</vt:lpstr>
      <vt:lpstr>Extract maximum - Example</vt:lpstr>
      <vt:lpstr>Example of heap-extract-max operation</vt:lpstr>
      <vt:lpstr>Example of heap-extract-max operation</vt:lpstr>
      <vt:lpstr>Example of heap-extract-max operation</vt:lpstr>
      <vt:lpstr>Example of heap-extract-max operation</vt:lpstr>
      <vt:lpstr>Example of heap-extract-max operation</vt:lpstr>
      <vt:lpstr>Example of heap-extract-max operation</vt:lpstr>
      <vt:lpstr>Example of heap-extract-max operation</vt:lpstr>
      <vt:lpstr>Example of heap-extract-max operation</vt:lpstr>
      <vt:lpstr>The Heapsort Algorithm</vt:lpstr>
      <vt:lpstr>The Heapsort Algorithm</vt:lpstr>
      <vt:lpstr>The Heapsort Algorithm</vt:lpstr>
      <vt:lpstr>The Heapsort Algorithm</vt:lpstr>
      <vt:lpstr>The Heapsort Algorithm</vt:lpstr>
      <vt:lpstr>Try out Interactive Max Heap Simulation by Visualgo.net (https://visualgo.net/en/heap)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Fadi Al Machot</dc:creator>
  <cp:lastModifiedBy>Mahrin Tasfe</cp:lastModifiedBy>
  <cp:revision>9</cp:revision>
  <dcterms:created xsi:type="dcterms:W3CDTF">2024-12-13T10:41:48Z</dcterms:created>
  <dcterms:modified xsi:type="dcterms:W3CDTF">2025-04-19T13:55:20Z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2023-03-08T00:00:00Z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2024-12-13T00:00:00Z</vt:filetime>
  </property>
  <property fmtid="{D5CDD505-2E9C-101B-9397-08002B2CF9AE}" pid="5" name="Producer">
    <vt:lpwstr>Microsoft® PowerPoint® for Microsoft 365</vt:lpwstr>
  </property>
</Properties>
</file>